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4.svg" ContentType="image/sv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1.svg" ContentType="image/svg"/>
  <Override PartName="/ppt/media/image43.svg" ContentType="image/svg"/>
  <Override PartName="/ppt/media/image45.svg" ContentType="image/svg"/>
  <Override PartName="/ppt/media/image47.svg" ContentType="image/svg"/>
  <Override PartName="/ppt/media/image49.svg" ContentType="image/sv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7" r:id="rId6"/>
    <p:sldId id="261" r:id="rId7"/>
    <p:sldId id="266" r:id="rId8"/>
    <p:sldId id="263" r:id="rId9"/>
    <p:sldId id="268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IN Next LT Arabic" panose="020B0503020203050203" pitchFamily="34" charset="-78"/>
      <p:regular r:id="rId17"/>
      <p:bold r:id="rId18"/>
    </p:embeddedFont>
    <p:embeddedFont>
      <p:font typeface="DIN Next LT Arabic Medium" panose="020B0503020203050203" pitchFamily="34" charset="-78"/>
      <p:regular r:id="rId19"/>
    </p:embeddedFont>
    <p:embeddedFont>
      <p:font typeface="Inter Bold Italics" panose="020B08020300000000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596" autoAdjust="0"/>
  </p:normalViewPr>
  <p:slideViewPr>
    <p:cSldViewPr>
      <p:cViewPr>
        <p:scale>
          <a:sx n="64" d="100"/>
          <a:sy n="64" d="100"/>
        </p:scale>
        <p:origin x="200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439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06606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1555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microsoft.com/office/2007/relationships/hdphoto" Target="../media/hdphoto2.wdp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12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4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microsoft.com/office/2007/relationships/hdphoto" Target="../media/hdphoto6.wdp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b="3"/>
          <a:stretch>
            <a:fillRect/>
          </a:stretch>
        </p:blipFill>
        <p:spPr>
          <a:xfrm>
            <a:off x="6525780" y="1495806"/>
            <a:ext cx="5236440" cy="239331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36714" y="4824196"/>
            <a:ext cx="16372042" cy="218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759"/>
              </a:lnSpc>
            </a:pPr>
            <a:endParaRPr lang="en-US" sz="4800" dirty="0">
              <a:solidFill>
                <a:srgbClr val="FFFFFF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  <a:p>
            <a:pPr algn="ctr" rtl="1">
              <a:lnSpc>
                <a:spcPts val="5759"/>
              </a:lnSpc>
            </a:pPr>
            <a:endParaRPr lang="en-US" sz="4800" dirty="0">
              <a:solidFill>
                <a:srgbClr val="FFFFFF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  <a:p>
            <a:pPr algn="ctr" rtl="1">
              <a:lnSpc>
                <a:spcPts val="5759"/>
              </a:lnSpc>
            </a:pPr>
            <a:r>
              <a:rPr lang="en-US" sz="4800" dirty="0" err="1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محمد</a:t>
            </a:r>
            <a:r>
              <a:rPr lang="en-US" sz="4800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القحطاني</a:t>
            </a:r>
            <a:r>
              <a:rPr lang="en-US" sz="4800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  - </a:t>
            </a:r>
            <a:r>
              <a:rPr lang="en-US" sz="4800" dirty="0" err="1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عبدالرحمن</a:t>
            </a:r>
            <a:r>
              <a:rPr lang="en-US" sz="4800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الأحمدي</a:t>
            </a:r>
            <a:r>
              <a:rPr lang="en-US" sz="4800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 – </a:t>
            </a:r>
            <a:r>
              <a:rPr lang="en-US" sz="4800" dirty="0" err="1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عبدالرحمن</a:t>
            </a:r>
            <a:r>
              <a:rPr lang="en-US" sz="4800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المورعي</a:t>
            </a:r>
            <a:endParaRPr lang="en-US" sz="4800" dirty="0">
              <a:solidFill>
                <a:srgbClr val="FFFFFF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pic>
        <p:nvPicPr>
          <p:cNvPr id="6" name="Picture 5" descr="A picture containing text, transport, clipart, wheel&#10;&#10;Description automatically generated">
            <a:extLst>
              <a:ext uri="{FF2B5EF4-FFF2-40B4-BE49-F238E27FC236}">
                <a16:creationId xmlns:a16="http://schemas.microsoft.com/office/drawing/2014/main" id="{C74B5968-C73B-D91D-57CC-BC4E2239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4263390"/>
            <a:ext cx="3556000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b="3"/>
          <a:stretch>
            <a:fillRect/>
          </a:stretch>
        </p:blipFill>
        <p:spPr>
          <a:xfrm>
            <a:off x="6525780" y="1495806"/>
            <a:ext cx="5236442" cy="239331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86271" y="4824196"/>
            <a:ext cx="591555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شكرًا</a:t>
            </a:r>
            <a:r>
              <a:rPr lang="en-US" sz="7200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لكم</a:t>
            </a:r>
            <a:endParaRPr lang="en-US" sz="7200" dirty="0">
              <a:solidFill>
                <a:srgbClr val="FFFFFF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39741" y="3869306"/>
            <a:ext cx="15367519" cy="290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مشورة</a:t>
            </a:r>
            <a:r>
              <a:rPr lang="en-US" sz="3254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GPT </a:t>
            </a:r>
          </a:p>
          <a:p>
            <a:pPr algn="r" rtl="1">
              <a:lnSpc>
                <a:spcPct val="150000"/>
              </a:lnSpc>
            </a:pP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هي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منصة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تعليمية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تستهدف</a:t>
            </a:r>
            <a:r>
              <a:rPr lang="en-US" sz="3254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الأفراد</a:t>
            </a:r>
            <a:r>
              <a:rPr lang="en-US" sz="3254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غير</a:t>
            </a:r>
            <a:r>
              <a:rPr lang="en-US" sz="3254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المختصين</a:t>
            </a:r>
            <a:r>
              <a:rPr lang="en-US" sz="3254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لتمكينهم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من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معرفة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التوزيع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الأمثل</a:t>
            </a:r>
            <a:endParaRPr lang="en-US" sz="3254" dirty="0">
              <a:solidFill>
                <a:srgbClr val="3A3838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لاستثماراتهم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في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سوق</a:t>
            </a:r>
            <a:r>
              <a:rPr lang="en-US" sz="3254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الأسهم</a:t>
            </a:r>
            <a:r>
              <a:rPr lang="en-US" sz="3254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السعودي</a:t>
            </a:r>
            <a:r>
              <a:rPr lang="en-US" sz="3254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من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خلال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الاعتماد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على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البيانات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التاريخية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للأسهم</a:t>
            </a:r>
            <a:endParaRPr lang="en-US" sz="3254" dirty="0">
              <a:solidFill>
                <a:srgbClr val="3A3838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المستهدفة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لحساب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العوائد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المتوقعة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بأقل</a:t>
            </a:r>
            <a:r>
              <a:rPr lang="en-US" sz="3254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عامل</a:t>
            </a:r>
            <a:r>
              <a:rPr lang="en-US" sz="3254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مخاطرة</a:t>
            </a:r>
            <a:r>
              <a:rPr lang="en-US" sz="3254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ممكن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حسب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درجة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تحمل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المخاطر</a:t>
            </a:r>
            <a:r>
              <a:rPr lang="en-US" sz="3254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3254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للعميل</a:t>
            </a:r>
            <a:endParaRPr lang="en-US" sz="3254" dirty="0">
              <a:solidFill>
                <a:srgbClr val="3A3838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88953" y="2632419"/>
            <a:ext cx="1451830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36"/>
              </a:lnSpc>
            </a:pPr>
            <a:r>
              <a:rPr lang="en-US" sz="4200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نبذة</a:t>
            </a:r>
            <a:r>
              <a:rPr lang="en-US" sz="4200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200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عن</a:t>
            </a:r>
            <a:r>
              <a:rPr lang="en-US" sz="4200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200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المشروع</a:t>
            </a:r>
            <a:endParaRPr lang="en-US" sz="4200" b="1" dirty="0">
              <a:solidFill>
                <a:srgbClr val="3A3838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pic>
        <p:nvPicPr>
          <p:cNvPr id="5" name="Picture 4" descr="A picture containing text, transport, clipart, wheel&#10;&#10;Description automatically generated">
            <a:extLst>
              <a:ext uri="{FF2B5EF4-FFF2-40B4-BE49-F238E27FC236}">
                <a16:creationId xmlns:a16="http://schemas.microsoft.com/office/drawing/2014/main" id="{5C469C14-08A9-39E2-11A1-A5DDACB16F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52202"/>
            <a:ext cx="3556000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929852" y="3473773"/>
            <a:ext cx="649943" cy="6491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703464">
            <a:off x="16078068" y="3621583"/>
            <a:ext cx="353511" cy="3535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915026" y="4466929"/>
            <a:ext cx="649943" cy="6491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900200" y="5458959"/>
            <a:ext cx="649943" cy="6491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703464">
            <a:off x="16056249" y="4596430"/>
            <a:ext cx="375031" cy="3750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0703464">
            <a:off x="16048416" y="5617646"/>
            <a:ext cx="353511" cy="35351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900200" y="6450989"/>
            <a:ext cx="649943" cy="6491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703464">
            <a:off x="16048416" y="6609677"/>
            <a:ext cx="353511" cy="35351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900199" y="7443019"/>
            <a:ext cx="649943" cy="6491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703464">
            <a:off x="16078068" y="7601707"/>
            <a:ext cx="353511" cy="35351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65846" y="1814321"/>
            <a:ext cx="6725761" cy="660347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251475" y="5612753"/>
            <a:ext cx="2058502" cy="185888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877424" y="2057490"/>
            <a:ext cx="738187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536"/>
              </a:lnSpc>
            </a:pPr>
            <a:r>
              <a:rPr lang="en-US" sz="4200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التحدي</a:t>
            </a:r>
            <a:r>
              <a:rPr lang="en-US" sz="4200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200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أو</a:t>
            </a:r>
            <a:r>
              <a:rPr lang="en-US" sz="4200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200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المشكلة</a:t>
            </a:r>
            <a:r>
              <a:rPr lang="en-US" sz="4200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200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التي</a:t>
            </a:r>
            <a:r>
              <a:rPr lang="en-US" sz="4200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200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تم</a:t>
            </a:r>
            <a:r>
              <a:rPr lang="en-US" sz="4200" b="1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200" b="1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حلها</a:t>
            </a:r>
            <a:endParaRPr lang="en-US" sz="4200" b="1" dirty="0">
              <a:solidFill>
                <a:srgbClr val="3A3838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491607" y="3515614"/>
            <a:ext cx="8071380" cy="44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04"/>
              </a:lnSpc>
              <a:spcBef>
                <a:spcPct val="0"/>
              </a:spcBef>
            </a:pPr>
            <a:r>
              <a:rPr lang="en-US" sz="2717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عدم </a:t>
            </a:r>
            <a:r>
              <a:rPr lang="en-US" sz="2717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وجود</a:t>
            </a:r>
            <a:r>
              <a:rPr lang="en-US" sz="2717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717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منصات</a:t>
            </a:r>
            <a:r>
              <a:rPr lang="en-US" sz="2717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717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مشورة</a:t>
            </a:r>
            <a:r>
              <a:rPr lang="en-US" sz="2717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717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آلية</a:t>
            </a:r>
            <a:r>
              <a:rPr lang="en-US" sz="2717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717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تختص</a:t>
            </a:r>
            <a:r>
              <a:rPr lang="en-US" sz="2717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717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بالسوق</a:t>
            </a:r>
            <a:r>
              <a:rPr lang="en-US" sz="2717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717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المحلي</a:t>
            </a:r>
            <a:endParaRPr lang="en-US" sz="2717" dirty="0">
              <a:solidFill>
                <a:srgbClr val="000000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61299" y="4536079"/>
            <a:ext cx="5301688" cy="44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ارتفاع تكلفة الاستشارة المالية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61299" y="5528289"/>
            <a:ext cx="5301688" cy="44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قلة الخبرة لغير المختصين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63021" y="6520319"/>
            <a:ext cx="6199966" cy="44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انتشار مجموعات التوصيات الاحتيالية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90950" y="7512349"/>
            <a:ext cx="5301688" cy="44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قلة الوعي الادخاري الاستثماري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97100" y="2866840"/>
            <a:ext cx="1967252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دراسة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16641" y="3761729"/>
            <a:ext cx="4528170" cy="1593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sz="2717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بلغت نسبة ادخار الأموال للأسر السعودية ٢.٤٪ من الدخل السنوي، مقارنة بـ١٠٪ عالميًا </a:t>
            </a:r>
          </a:p>
        </p:txBody>
      </p:sp>
      <p:pic>
        <p:nvPicPr>
          <p:cNvPr id="23" name="Picture 22" descr="A picture containing text, transport, clipart, wheel&#10;&#10;Description automatically generated">
            <a:extLst>
              <a:ext uri="{FF2B5EF4-FFF2-40B4-BE49-F238E27FC236}">
                <a16:creationId xmlns:a16="http://schemas.microsoft.com/office/drawing/2014/main" id="{AF0140C6-4FEC-9D44-DC30-D21337D33B3A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52202"/>
            <a:ext cx="3556000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34433" y="4007509"/>
            <a:ext cx="3086100" cy="4593209"/>
            <a:chOff x="0" y="0"/>
            <a:chExt cx="812800" cy="12097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209734"/>
            </a:xfrm>
            <a:custGeom>
              <a:avLst/>
              <a:gdLst/>
              <a:ahLst/>
              <a:cxnLst/>
              <a:rect l="l" t="t" r="r" b="b"/>
              <a:pathLst>
                <a:path w="812800" h="120973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081793"/>
                  </a:lnTo>
                  <a:cubicBezTo>
                    <a:pt x="812800" y="1115725"/>
                    <a:pt x="799321" y="1148267"/>
                    <a:pt x="775327" y="1172261"/>
                  </a:cubicBezTo>
                  <a:cubicBezTo>
                    <a:pt x="751333" y="1196255"/>
                    <a:pt x="718791" y="1209734"/>
                    <a:pt x="684859" y="1209734"/>
                  </a:cubicBezTo>
                  <a:lnTo>
                    <a:pt x="127941" y="1209734"/>
                  </a:lnTo>
                  <a:cubicBezTo>
                    <a:pt x="94009" y="1209734"/>
                    <a:pt x="61467" y="1196255"/>
                    <a:pt x="37473" y="1172261"/>
                  </a:cubicBezTo>
                  <a:cubicBezTo>
                    <a:pt x="13479" y="1148267"/>
                    <a:pt x="0" y="1115725"/>
                    <a:pt x="0" y="108179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47603" y="4007509"/>
            <a:ext cx="3086100" cy="4593209"/>
            <a:chOff x="0" y="0"/>
            <a:chExt cx="812800" cy="12097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09734"/>
            </a:xfrm>
            <a:custGeom>
              <a:avLst/>
              <a:gdLst/>
              <a:ahLst/>
              <a:cxnLst/>
              <a:rect l="l" t="t" r="r" b="b"/>
              <a:pathLst>
                <a:path w="812800" h="120973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081793"/>
                  </a:lnTo>
                  <a:cubicBezTo>
                    <a:pt x="812800" y="1115725"/>
                    <a:pt x="799321" y="1148267"/>
                    <a:pt x="775327" y="1172261"/>
                  </a:cubicBezTo>
                  <a:cubicBezTo>
                    <a:pt x="751333" y="1196255"/>
                    <a:pt x="718791" y="1209734"/>
                    <a:pt x="684859" y="1209734"/>
                  </a:cubicBezTo>
                  <a:lnTo>
                    <a:pt x="127941" y="1209734"/>
                  </a:lnTo>
                  <a:cubicBezTo>
                    <a:pt x="94009" y="1209734"/>
                    <a:pt x="61467" y="1196255"/>
                    <a:pt x="37473" y="1172261"/>
                  </a:cubicBezTo>
                  <a:cubicBezTo>
                    <a:pt x="13479" y="1148267"/>
                    <a:pt x="0" y="1115725"/>
                    <a:pt x="0" y="108179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60772" y="4007509"/>
            <a:ext cx="3086100" cy="4593209"/>
            <a:chOff x="0" y="0"/>
            <a:chExt cx="812800" cy="12097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209734"/>
            </a:xfrm>
            <a:custGeom>
              <a:avLst/>
              <a:gdLst/>
              <a:ahLst/>
              <a:cxnLst/>
              <a:rect l="l" t="t" r="r" b="b"/>
              <a:pathLst>
                <a:path w="812800" h="120973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081793"/>
                  </a:lnTo>
                  <a:cubicBezTo>
                    <a:pt x="812800" y="1115725"/>
                    <a:pt x="799321" y="1148267"/>
                    <a:pt x="775327" y="1172261"/>
                  </a:cubicBezTo>
                  <a:cubicBezTo>
                    <a:pt x="751333" y="1196255"/>
                    <a:pt x="718791" y="1209734"/>
                    <a:pt x="684859" y="1209734"/>
                  </a:cubicBezTo>
                  <a:lnTo>
                    <a:pt x="127941" y="1209734"/>
                  </a:lnTo>
                  <a:cubicBezTo>
                    <a:pt x="94009" y="1209734"/>
                    <a:pt x="61467" y="1196255"/>
                    <a:pt x="37473" y="1172261"/>
                  </a:cubicBezTo>
                  <a:cubicBezTo>
                    <a:pt x="13479" y="1148267"/>
                    <a:pt x="0" y="1115725"/>
                    <a:pt x="0" y="108179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975572" y="4007509"/>
            <a:ext cx="3086100" cy="4593209"/>
            <a:chOff x="0" y="0"/>
            <a:chExt cx="812800" cy="12097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09734"/>
            </a:xfrm>
            <a:custGeom>
              <a:avLst/>
              <a:gdLst/>
              <a:ahLst/>
              <a:cxnLst/>
              <a:rect l="l" t="t" r="r" b="b"/>
              <a:pathLst>
                <a:path w="812800" h="120973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081793"/>
                  </a:lnTo>
                  <a:cubicBezTo>
                    <a:pt x="812800" y="1115725"/>
                    <a:pt x="799321" y="1148267"/>
                    <a:pt x="775327" y="1172261"/>
                  </a:cubicBezTo>
                  <a:cubicBezTo>
                    <a:pt x="751333" y="1196255"/>
                    <a:pt x="718791" y="1209734"/>
                    <a:pt x="684859" y="1209734"/>
                  </a:cubicBezTo>
                  <a:lnTo>
                    <a:pt x="127941" y="1209734"/>
                  </a:lnTo>
                  <a:cubicBezTo>
                    <a:pt x="94009" y="1209734"/>
                    <a:pt x="61467" y="1196255"/>
                    <a:pt x="37473" y="1172261"/>
                  </a:cubicBezTo>
                  <a:cubicBezTo>
                    <a:pt x="13479" y="1148267"/>
                    <a:pt x="0" y="1115725"/>
                    <a:pt x="0" y="108179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66122" y="4474900"/>
            <a:ext cx="1860392" cy="185574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52004" y="4333985"/>
            <a:ext cx="1903636" cy="197012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112817" y="4224935"/>
            <a:ext cx="2355671" cy="235567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74477" y="4697518"/>
            <a:ext cx="2606013" cy="141050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088953" y="3186073"/>
            <a:ext cx="14518200" cy="47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032"/>
              </a:lnSpc>
            </a:pPr>
            <a:r>
              <a:rPr lang="en-US" sz="2625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قمنا بإنشاء منصة تعليمية افتراضية تهدف إلى مساعدة العميل من خلال تقديم توصيات آلية تعطيك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88953" y="2315337"/>
            <a:ext cx="1451820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536"/>
              </a:lnSpc>
            </a:pPr>
            <a:r>
              <a:rPr lang="en-US" sz="4200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الحل</a:t>
            </a:r>
            <a:endParaRPr lang="en-US" sz="4200" dirty="0">
              <a:solidFill>
                <a:srgbClr val="3A3838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66548" y="6966271"/>
            <a:ext cx="2323730" cy="91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685"/>
              </a:lnSpc>
              <a:spcBef>
                <a:spcPct val="0"/>
              </a:spcBef>
            </a:pPr>
            <a:r>
              <a:rPr lang="en-US" sz="2632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بدون ما تدخل بفلوسك!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44758" y="6966271"/>
            <a:ext cx="2323730" cy="91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685"/>
              </a:lnSpc>
            </a:pPr>
            <a:r>
              <a:rPr lang="en-US" sz="2632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محلي سعودي</a:t>
            </a:r>
          </a:p>
          <a:p>
            <a:pPr algn="ctr" rtl="1">
              <a:lnSpc>
                <a:spcPts val="3685"/>
              </a:lnSpc>
              <a:spcBef>
                <a:spcPct val="0"/>
              </a:spcBef>
            </a:pPr>
            <a:r>
              <a:rPr lang="en-US" sz="2632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100%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41957" y="6966271"/>
            <a:ext cx="2323730" cy="91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685"/>
              </a:lnSpc>
              <a:spcBef>
                <a:spcPct val="0"/>
              </a:spcBef>
            </a:pPr>
            <a:r>
              <a:rPr lang="en-US" sz="2632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أفضل توزيع لاستثماراتك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04197" y="6966271"/>
            <a:ext cx="2323730" cy="91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685"/>
              </a:lnSpc>
            </a:pPr>
            <a:r>
              <a:rPr lang="en-US" sz="2632" dirty="0" err="1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أعلى</a:t>
            </a:r>
            <a:r>
              <a:rPr lang="en-US" sz="2632" dirty="0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عائد</a:t>
            </a:r>
            <a:r>
              <a:rPr lang="en-US" sz="2632" dirty="0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ممكن</a:t>
            </a:r>
            <a:endParaRPr lang="en-US" sz="2632" dirty="0">
              <a:solidFill>
                <a:srgbClr val="290B66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  <a:p>
            <a:pPr algn="ctr" rtl="1">
              <a:lnSpc>
                <a:spcPts val="3685"/>
              </a:lnSpc>
              <a:spcBef>
                <a:spcPct val="0"/>
              </a:spcBef>
            </a:pPr>
            <a:r>
              <a:rPr lang="en-US" sz="2632" dirty="0" err="1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بمخاطر</a:t>
            </a:r>
            <a:r>
              <a:rPr lang="en-US" sz="2632" dirty="0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290B66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تناسبك</a:t>
            </a:r>
            <a:endParaRPr lang="en-US" sz="2632" dirty="0">
              <a:solidFill>
                <a:srgbClr val="290B66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pic>
        <p:nvPicPr>
          <p:cNvPr id="25" name="Picture 24" descr="A picture containing text, transport, clipart, wheel&#10;&#10;Description automatically generated">
            <a:extLst>
              <a:ext uri="{FF2B5EF4-FFF2-40B4-BE49-F238E27FC236}">
                <a16:creationId xmlns:a16="http://schemas.microsoft.com/office/drawing/2014/main" id="{4E5BAB56-88A6-7253-EE7E-867660040A6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52202"/>
            <a:ext cx="3556000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C9FD96E-7AFF-92F1-500F-25F5CB32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DA9057A2-90F7-9898-003B-CF958B6D2787}"/>
              </a:ext>
            </a:extLst>
          </p:cNvPr>
          <p:cNvSpPr/>
          <p:nvPr/>
        </p:nvSpPr>
        <p:spPr>
          <a:xfrm rot="-9776829">
            <a:off x="9507638" y="5613962"/>
            <a:ext cx="1202351" cy="0"/>
          </a:xfrm>
          <a:prstGeom prst="line">
            <a:avLst/>
          </a:prstGeom>
          <a:ln w="238125" cap="flat">
            <a:solidFill>
              <a:srgbClr val="3B737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19F1FCA3-0033-65C1-AC29-C79F0B267E66}"/>
              </a:ext>
            </a:extLst>
          </p:cNvPr>
          <p:cNvSpPr/>
          <p:nvPr/>
        </p:nvSpPr>
        <p:spPr>
          <a:xfrm rot="-3266967">
            <a:off x="11096164" y="3187167"/>
            <a:ext cx="2292533" cy="0"/>
          </a:xfrm>
          <a:prstGeom prst="line">
            <a:avLst/>
          </a:prstGeom>
          <a:ln w="238125" cap="flat">
            <a:solidFill>
              <a:srgbClr val="3B737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8185F2AA-FCD9-6687-70C4-9E2AE9A066B1}"/>
              </a:ext>
            </a:extLst>
          </p:cNvPr>
          <p:cNvSpPr/>
          <p:nvPr/>
        </p:nvSpPr>
        <p:spPr>
          <a:xfrm rot="-5400000">
            <a:off x="7712714" y="6478319"/>
            <a:ext cx="898032" cy="0"/>
          </a:xfrm>
          <a:prstGeom prst="line">
            <a:avLst/>
          </a:prstGeom>
          <a:ln w="238125" cap="flat">
            <a:solidFill>
              <a:srgbClr val="3B737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r" rtl="1">
              <a:buClr>
                <a:srgbClr val="000000"/>
              </a:buClr>
              <a:buFont typeface="Arial"/>
            </a:pPr>
            <a:endParaRPr sz="2700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4823F855-4210-3C58-2E2A-E849603A4A1C}"/>
              </a:ext>
            </a:extLst>
          </p:cNvPr>
          <p:cNvSpPr/>
          <p:nvPr/>
        </p:nvSpPr>
        <p:spPr>
          <a:xfrm rot="-2958754">
            <a:off x="6822194" y="7720713"/>
            <a:ext cx="1615047" cy="0"/>
          </a:xfrm>
          <a:prstGeom prst="line">
            <a:avLst/>
          </a:prstGeom>
          <a:ln w="238125" cap="flat">
            <a:solidFill>
              <a:srgbClr val="3B737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r" rtl="1">
              <a:buClr>
                <a:srgbClr val="000000"/>
              </a:buClr>
              <a:buFont typeface="Arial"/>
            </a:pPr>
            <a:endParaRPr sz="2700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1444F33B-A32E-8BAB-1B28-5F3220FE5CDF}"/>
              </a:ext>
            </a:extLst>
          </p:cNvPr>
          <p:cNvSpPr/>
          <p:nvPr/>
        </p:nvSpPr>
        <p:spPr>
          <a:xfrm rot="10553263">
            <a:off x="5262594" y="8347520"/>
            <a:ext cx="1627182" cy="0"/>
          </a:xfrm>
          <a:prstGeom prst="line">
            <a:avLst/>
          </a:prstGeom>
          <a:ln w="238125" cap="flat">
            <a:solidFill>
              <a:srgbClr val="3B737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r" rtl="1">
              <a:buClr>
                <a:srgbClr val="000000"/>
              </a:buClr>
              <a:buFont typeface="Arial"/>
            </a:pPr>
            <a:endParaRPr sz="2700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F1D36A6D-EBF3-749D-FAFF-4D37C48E3EB2}"/>
              </a:ext>
            </a:extLst>
          </p:cNvPr>
          <p:cNvSpPr/>
          <p:nvPr/>
        </p:nvSpPr>
        <p:spPr>
          <a:xfrm rot="9649381" flipV="1">
            <a:off x="8059795" y="5670650"/>
            <a:ext cx="1452098" cy="289410"/>
          </a:xfrm>
          <a:prstGeom prst="line">
            <a:avLst/>
          </a:prstGeom>
          <a:ln w="238125" cap="flat">
            <a:solidFill>
              <a:srgbClr val="3B737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7341E74B-565D-C2A8-39BC-8119151172EE}"/>
              </a:ext>
            </a:extLst>
          </p:cNvPr>
          <p:cNvSpPr/>
          <p:nvPr/>
        </p:nvSpPr>
        <p:spPr>
          <a:xfrm rot="-711844" flipV="1">
            <a:off x="3705722" y="8567843"/>
            <a:ext cx="1777950" cy="1945532"/>
          </a:xfrm>
          <a:prstGeom prst="line">
            <a:avLst/>
          </a:prstGeom>
          <a:ln w="238125" cap="flat">
            <a:solidFill>
              <a:srgbClr val="3B737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r" rtl="1">
              <a:buClr>
                <a:srgbClr val="000000"/>
              </a:buClr>
              <a:buFont typeface="Arial"/>
            </a:pPr>
            <a:endParaRPr sz="2700"/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2C4EC7F7-D1B3-D67E-6501-B2FD7762A766}"/>
              </a:ext>
            </a:extLst>
          </p:cNvPr>
          <p:cNvGrpSpPr/>
          <p:nvPr/>
        </p:nvGrpSpPr>
        <p:grpSpPr>
          <a:xfrm>
            <a:off x="6538972" y="7866317"/>
            <a:ext cx="1052099" cy="1052099"/>
            <a:chOff x="0" y="0"/>
            <a:chExt cx="6350000" cy="6350000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7CDC2E9-472A-1FCE-10DF-5E7B1CB1D64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>
                <a:alpha val="8627"/>
              </a:srgbClr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D6E58D20-31BB-6D8D-16B4-C3D95261FA60}"/>
              </a:ext>
            </a:extLst>
          </p:cNvPr>
          <p:cNvGrpSpPr/>
          <p:nvPr/>
        </p:nvGrpSpPr>
        <p:grpSpPr>
          <a:xfrm>
            <a:off x="6594160" y="7921505"/>
            <a:ext cx="941723" cy="941723"/>
            <a:chOff x="0" y="0"/>
            <a:chExt cx="6350000" cy="6350000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22543277-CDE9-6608-BC42-B046173C9F0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>
                <a:alpha val="15686"/>
              </a:srgbClr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D6ACC387-2E65-0AF0-6363-CC6C57C3713F}"/>
              </a:ext>
            </a:extLst>
          </p:cNvPr>
          <p:cNvGrpSpPr/>
          <p:nvPr/>
        </p:nvGrpSpPr>
        <p:grpSpPr>
          <a:xfrm>
            <a:off x="6641820" y="7969167"/>
            <a:ext cx="846396" cy="846396"/>
            <a:chOff x="0" y="0"/>
            <a:chExt cx="6350000" cy="6350000"/>
          </a:xfrm>
        </p:grpSpPr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A407C9E1-666E-76F3-BA5B-A6CE6351E35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>
                <a:alpha val="42745"/>
              </a:srgbClr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C9054BCE-9F3E-0EFA-788E-EEC26BCDE1A8}"/>
              </a:ext>
            </a:extLst>
          </p:cNvPr>
          <p:cNvGrpSpPr/>
          <p:nvPr/>
        </p:nvGrpSpPr>
        <p:grpSpPr>
          <a:xfrm>
            <a:off x="6697627" y="8024974"/>
            <a:ext cx="734786" cy="734786"/>
            <a:chOff x="0" y="0"/>
            <a:chExt cx="6350000" cy="6350000"/>
          </a:xfrm>
        </p:grpSpPr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C028A8B5-9A32-71F8-ED20-A7D6350BB30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/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29" name="Group 27">
            <a:extLst>
              <a:ext uri="{FF2B5EF4-FFF2-40B4-BE49-F238E27FC236}">
                <a16:creationId xmlns:a16="http://schemas.microsoft.com/office/drawing/2014/main" id="{D0B7BB0E-6329-7C43-DEEB-F75D4AADC622}"/>
              </a:ext>
            </a:extLst>
          </p:cNvPr>
          <p:cNvGrpSpPr/>
          <p:nvPr/>
        </p:nvGrpSpPr>
        <p:grpSpPr>
          <a:xfrm>
            <a:off x="7630120" y="5639003"/>
            <a:ext cx="1052099" cy="1052099"/>
            <a:chOff x="0" y="0"/>
            <a:chExt cx="997545" cy="997545"/>
          </a:xfrm>
        </p:grpSpPr>
        <p:grpSp>
          <p:nvGrpSpPr>
            <p:cNvPr id="30" name="Group 28">
              <a:extLst>
                <a:ext uri="{FF2B5EF4-FFF2-40B4-BE49-F238E27FC236}">
                  <a16:creationId xmlns:a16="http://schemas.microsoft.com/office/drawing/2014/main" id="{FD1D7D64-DE98-72DE-6995-67C4B9776262}"/>
                </a:ext>
              </a:extLst>
            </p:cNvPr>
            <p:cNvGrpSpPr/>
            <p:nvPr/>
          </p:nvGrpSpPr>
          <p:grpSpPr>
            <a:xfrm>
              <a:off x="0" y="0"/>
              <a:ext cx="997545" cy="997545"/>
              <a:chOff x="0" y="0"/>
              <a:chExt cx="6350000" cy="6350000"/>
            </a:xfrm>
          </p:grpSpPr>
          <p:sp>
            <p:nvSpPr>
              <p:cNvPr id="37" name="Freeform 29">
                <a:extLst>
                  <a:ext uri="{FF2B5EF4-FFF2-40B4-BE49-F238E27FC236}">
                    <a16:creationId xmlns:a16="http://schemas.microsoft.com/office/drawing/2014/main" id="{0FB6F5B6-35BF-98BB-6B8B-C18A407776A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982C8">
                  <a:alpha val="8627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E9C40F1-6E26-FA65-FC7E-6C0418FF54DE}"/>
                </a:ext>
              </a:extLst>
            </p:cNvPr>
            <p:cNvGrpSpPr/>
            <p:nvPr/>
          </p:nvGrpSpPr>
          <p:grpSpPr>
            <a:xfrm>
              <a:off x="52326" y="52326"/>
              <a:ext cx="892892" cy="892892"/>
              <a:chOff x="0" y="0"/>
              <a:chExt cx="6350000" cy="6350000"/>
            </a:xfrm>
          </p:grpSpPr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D05BC585-C899-B7C2-4A91-E5286F1CA21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982C8">
                  <a:alpha val="15686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7A1B0F15-DAD4-9345-C5F1-1BDB25D494FF}"/>
                </a:ext>
              </a:extLst>
            </p:cNvPr>
            <p:cNvGrpSpPr/>
            <p:nvPr/>
          </p:nvGrpSpPr>
          <p:grpSpPr>
            <a:xfrm>
              <a:off x="97518" y="97518"/>
              <a:ext cx="802509" cy="802509"/>
              <a:chOff x="0" y="0"/>
              <a:chExt cx="6350000" cy="6350000"/>
            </a:xfrm>
          </p:grpSpPr>
          <p:sp>
            <p:nvSpPr>
              <p:cNvPr id="35" name="Freeform 33">
                <a:extLst>
                  <a:ext uri="{FF2B5EF4-FFF2-40B4-BE49-F238E27FC236}">
                    <a16:creationId xmlns:a16="http://schemas.microsoft.com/office/drawing/2014/main" id="{F5CD099A-F058-8EDC-F637-DA5683780E8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982C8">
                  <a:alpha val="42745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33" name="Group 34">
              <a:extLst>
                <a:ext uri="{FF2B5EF4-FFF2-40B4-BE49-F238E27FC236}">
                  <a16:creationId xmlns:a16="http://schemas.microsoft.com/office/drawing/2014/main" id="{542EEDEA-C68D-9283-41EA-14B65BE05DEA}"/>
                </a:ext>
              </a:extLst>
            </p:cNvPr>
            <p:cNvGrpSpPr/>
            <p:nvPr/>
          </p:nvGrpSpPr>
          <p:grpSpPr>
            <a:xfrm>
              <a:off x="150430" y="150430"/>
              <a:ext cx="696686" cy="696686"/>
              <a:chOff x="0" y="0"/>
              <a:chExt cx="6350000" cy="6350000"/>
            </a:xfrm>
          </p:grpSpPr>
          <p:sp>
            <p:nvSpPr>
              <p:cNvPr id="34" name="Freeform 35">
                <a:extLst>
                  <a:ext uri="{FF2B5EF4-FFF2-40B4-BE49-F238E27FC236}">
                    <a16:creationId xmlns:a16="http://schemas.microsoft.com/office/drawing/2014/main" id="{E3C9B2D9-E289-10CB-C4DC-7C33B2409E2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982C8"/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</p:grpSp>
      <p:grpSp>
        <p:nvGrpSpPr>
          <p:cNvPr id="38" name="Group 36">
            <a:extLst>
              <a:ext uri="{FF2B5EF4-FFF2-40B4-BE49-F238E27FC236}">
                <a16:creationId xmlns:a16="http://schemas.microsoft.com/office/drawing/2014/main" id="{F4997875-4CBF-3137-A223-031335EDB927}"/>
              </a:ext>
            </a:extLst>
          </p:cNvPr>
          <p:cNvGrpSpPr/>
          <p:nvPr/>
        </p:nvGrpSpPr>
        <p:grpSpPr>
          <a:xfrm>
            <a:off x="8953021" y="5071232"/>
            <a:ext cx="1052099" cy="1052099"/>
            <a:chOff x="0" y="0"/>
            <a:chExt cx="997545" cy="997545"/>
          </a:xfrm>
        </p:grpSpPr>
        <p:grpSp>
          <p:nvGrpSpPr>
            <p:cNvPr id="39" name="Group 37">
              <a:extLst>
                <a:ext uri="{FF2B5EF4-FFF2-40B4-BE49-F238E27FC236}">
                  <a16:creationId xmlns:a16="http://schemas.microsoft.com/office/drawing/2014/main" id="{288A09F6-BDCE-AFAC-CE0C-6DF6EF83E537}"/>
                </a:ext>
              </a:extLst>
            </p:cNvPr>
            <p:cNvGrpSpPr/>
            <p:nvPr/>
          </p:nvGrpSpPr>
          <p:grpSpPr>
            <a:xfrm>
              <a:off x="0" y="0"/>
              <a:ext cx="997545" cy="997545"/>
              <a:chOff x="0" y="0"/>
              <a:chExt cx="6350000" cy="6350000"/>
            </a:xfrm>
          </p:grpSpPr>
          <p:sp>
            <p:nvSpPr>
              <p:cNvPr id="46" name="Freeform 38">
                <a:extLst>
                  <a:ext uri="{FF2B5EF4-FFF2-40B4-BE49-F238E27FC236}">
                    <a16:creationId xmlns:a16="http://schemas.microsoft.com/office/drawing/2014/main" id="{E9B35B05-EE59-8EF1-A7E5-71610B53787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>
                  <a:alpha val="8627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5EC1E8B-1683-5414-43FD-1BADD179E945}"/>
                </a:ext>
              </a:extLst>
            </p:cNvPr>
            <p:cNvGrpSpPr/>
            <p:nvPr/>
          </p:nvGrpSpPr>
          <p:grpSpPr>
            <a:xfrm>
              <a:off x="52326" y="52326"/>
              <a:ext cx="892892" cy="892892"/>
              <a:chOff x="0" y="0"/>
              <a:chExt cx="6350000" cy="6350000"/>
            </a:xfrm>
          </p:grpSpPr>
          <p:sp>
            <p:nvSpPr>
              <p:cNvPr id="45" name="Freeform 40">
                <a:extLst>
                  <a:ext uri="{FF2B5EF4-FFF2-40B4-BE49-F238E27FC236}">
                    <a16:creationId xmlns:a16="http://schemas.microsoft.com/office/drawing/2014/main" id="{5373D37B-7173-7A0A-7351-7C8BA83A71D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>
                  <a:alpha val="15686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41" name="Group 41">
              <a:extLst>
                <a:ext uri="{FF2B5EF4-FFF2-40B4-BE49-F238E27FC236}">
                  <a16:creationId xmlns:a16="http://schemas.microsoft.com/office/drawing/2014/main" id="{CFCF673D-3CD2-170D-6F26-CA5077F5153A}"/>
                </a:ext>
              </a:extLst>
            </p:cNvPr>
            <p:cNvGrpSpPr/>
            <p:nvPr/>
          </p:nvGrpSpPr>
          <p:grpSpPr>
            <a:xfrm>
              <a:off x="97518" y="97518"/>
              <a:ext cx="802509" cy="802509"/>
              <a:chOff x="0" y="0"/>
              <a:chExt cx="6350000" cy="6350000"/>
            </a:xfrm>
          </p:grpSpPr>
          <p:sp>
            <p:nvSpPr>
              <p:cNvPr id="44" name="Freeform 42">
                <a:extLst>
                  <a:ext uri="{FF2B5EF4-FFF2-40B4-BE49-F238E27FC236}">
                    <a16:creationId xmlns:a16="http://schemas.microsoft.com/office/drawing/2014/main" id="{4D2C1863-E706-644D-302D-45CDB484B23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>
                  <a:alpha val="42745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42" name="Group 43">
              <a:extLst>
                <a:ext uri="{FF2B5EF4-FFF2-40B4-BE49-F238E27FC236}">
                  <a16:creationId xmlns:a16="http://schemas.microsoft.com/office/drawing/2014/main" id="{C402FCEA-D1E1-A314-BD48-68894CA447A8}"/>
                </a:ext>
              </a:extLst>
            </p:cNvPr>
            <p:cNvGrpSpPr/>
            <p:nvPr/>
          </p:nvGrpSpPr>
          <p:grpSpPr>
            <a:xfrm>
              <a:off x="150430" y="150430"/>
              <a:ext cx="696686" cy="696686"/>
              <a:chOff x="0" y="0"/>
              <a:chExt cx="6350000" cy="6350000"/>
            </a:xfrm>
          </p:grpSpPr>
          <p:sp>
            <p:nvSpPr>
              <p:cNvPr id="43" name="Freeform 44">
                <a:extLst>
                  <a:ext uri="{FF2B5EF4-FFF2-40B4-BE49-F238E27FC236}">
                    <a16:creationId xmlns:a16="http://schemas.microsoft.com/office/drawing/2014/main" id="{FDE5B247-E14B-56C2-6716-6AFCCD96AD3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/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</p:grpSp>
      <p:pic>
        <p:nvPicPr>
          <p:cNvPr id="47" name="Picture 45">
            <a:extLst>
              <a:ext uri="{FF2B5EF4-FFF2-40B4-BE49-F238E27FC236}">
                <a16:creationId xmlns:a16="http://schemas.microsoft.com/office/drawing/2014/main" id="{F3562E9C-32C2-22FA-0C5F-5E2099837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3262">
            <a:off x="11717641" y="377256"/>
            <a:ext cx="2382506" cy="3196044"/>
          </a:xfrm>
          <a:prstGeom prst="rect">
            <a:avLst/>
          </a:prstGeom>
        </p:spPr>
      </p:pic>
      <p:sp>
        <p:nvSpPr>
          <p:cNvPr id="48" name="TextBox 46">
            <a:extLst>
              <a:ext uri="{FF2B5EF4-FFF2-40B4-BE49-F238E27FC236}">
                <a16:creationId xmlns:a16="http://schemas.microsoft.com/office/drawing/2014/main" id="{9C934C36-ADD9-3FD1-CE37-F6BD3B2FA0DB}"/>
              </a:ext>
            </a:extLst>
          </p:cNvPr>
          <p:cNvSpPr txBox="1"/>
          <p:nvPr/>
        </p:nvSpPr>
        <p:spPr>
          <a:xfrm>
            <a:off x="2146449" y="1865800"/>
            <a:ext cx="4918569" cy="760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ar-SA" sz="4800" spc="5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رحلة العميل</a:t>
            </a:r>
            <a:endParaRPr lang="en-US" sz="4800" spc="5" dirty="0">
              <a:solidFill>
                <a:srgbClr val="000000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50" name="TextBox 48">
            <a:extLst>
              <a:ext uri="{FF2B5EF4-FFF2-40B4-BE49-F238E27FC236}">
                <a16:creationId xmlns:a16="http://schemas.microsoft.com/office/drawing/2014/main" id="{AF7E5DB0-3F13-CC06-1DF3-532503F9A816}"/>
              </a:ext>
            </a:extLst>
          </p:cNvPr>
          <p:cNvSpPr txBox="1"/>
          <p:nvPr/>
        </p:nvSpPr>
        <p:spPr>
          <a:xfrm>
            <a:off x="6673533" y="8147821"/>
            <a:ext cx="782973" cy="459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 dirty="0">
                <a:solidFill>
                  <a:srgbClr val="FFFFFF"/>
                </a:solidFill>
                <a:latin typeface="Inter Bold Italics"/>
              </a:rPr>
              <a:t>2</a:t>
            </a:r>
          </a:p>
        </p:txBody>
      </p:sp>
      <p:sp>
        <p:nvSpPr>
          <p:cNvPr id="51" name="TextBox 49">
            <a:extLst>
              <a:ext uri="{FF2B5EF4-FFF2-40B4-BE49-F238E27FC236}">
                <a16:creationId xmlns:a16="http://schemas.microsoft.com/office/drawing/2014/main" id="{6C62E5B6-7BD4-E928-46BF-C288137A9C56}"/>
              </a:ext>
            </a:extLst>
          </p:cNvPr>
          <p:cNvSpPr txBox="1"/>
          <p:nvPr/>
        </p:nvSpPr>
        <p:spPr>
          <a:xfrm>
            <a:off x="7770243" y="5904113"/>
            <a:ext cx="782973" cy="459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 dirty="0">
                <a:solidFill>
                  <a:srgbClr val="FFFFFF"/>
                </a:solidFill>
                <a:latin typeface="Inter Bold Italics"/>
              </a:rPr>
              <a:t>4</a:t>
            </a:r>
          </a:p>
        </p:txBody>
      </p:sp>
      <p:sp>
        <p:nvSpPr>
          <p:cNvPr id="52" name="TextBox 50">
            <a:extLst>
              <a:ext uri="{FF2B5EF4-FFF2-40B4-BE49-F238E27FC236}">
                <a16:creationId xmlns:a16="http://schemas.microsoft.com/office/drawing/2014/main" id="{CF1F226E-A7C6-448F-A515-F44A62DB7E74}"/>
              </a:ext>
            </a:extLst>
          </p:cNvPr>
          <p:cNvSpPr txBox="1"/>
          <p:nvPr/>
        </p:nvSpPr>
        <p:spPr>
          <a:xfrm>
            <a:off x="9087582" y="5336342"/>
            <a:ext cx="782973" cy="459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 dirty="0">
                <a:solidFill>
                  <a:srgbClr val="FFFFFF"/>
                </a:solidFill>
                <a:latin typeface="Inter Bold Italics"/>
              </a:rPr>
              <a:t>5</a:t>
            </a:r>
          </a:p>
        </p:txBody>
      </p:sp>
      <p:grpSp>
        <p:nvGrpSpPr>
          <p:cNvPr id="54" name="Group 52">
            <a:extLst>
              <a:ext uri="{FF2B5EF4-FFF2-40B4-BE49-F238E27FC236}">
                <a16:creationId xmlns:a16="http://schemas.microsoft.com/office/drawing/2014/main" id="{C1261BD3-AC43-B7C1-9E3C-3F9D71BA6DFA}"/>
              </a:ext>
            </a:extLst>
          </p:cNvPr>
          <p:cNvGrpSpPr/>
          <p:nvPr/>
        </p:nvGrpSpPr>
        <p:grpSpPr>
          <a:xfrm>
            <a:off x="4781578" y="8024974"/>
            <a:ext cx="1052099" cy="1052099"/>
            <a:chOff x="0" y="0"/>
            <a:chExt cx="6350000" cy="6350000"/>
          </a:xfrm>
        </p:grpSpPr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D80E1F86-CE4D-DD3A-CB09-3189F07485D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>
                <a:alpha val="8627"/>
              </a:srgbClr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AC355F58-0CE7-6BF0-1D95-2E0AFE413390}"/>
              </a:ext>
            </a:extLst>
          </p:cNvPr>
          <p:cNvGrpSpPr/>
          <p:nvPr/>
        </p:nvGrpSpPr>
        <p:grpSpPr>
          <a:xfrm>
            <a:off x="4836766" y="8080162"/>
            <a:ext cx="941723" cy="941723"/>
            <a:chOff x="0" y="0"/>
            <a:chExt cx="6350000" cy="6350000"/>
          </a:xfrm>
        </p:grpSpPr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00790107-76B0-2A0D-6E7C-F8C844FAF3A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>
                <a:alpha val="15686"/>
              </a:srgbClr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58" name="Group 56">
            <a:extLst>
              <a:ext uri="{FF2B5EF4-FFF2-40B4-BE49-F238E27FC236}">
                <a16:creationId xmlns:a16="http://schemas.microsoft.com/office/drawing/2014/main" id="{E1D0A659-AAD4-B836-FD7D-79411AAB566E}"/>
              </a:ext>
            </a:extLst>
          </p:cNvPr>
          <p:cNvGrpSpPr/>
          <p:nvPr/>
        </p:nvGrpSpPr>
        <p:grpSpPr>
          <a:xfrm>
            <a:off x="4884428" y="8127824"/>
            <a:ext cx="846396" cy="846396"/>
            <a:chOff x="0" y="0"/>
            <a:chExt cx="6350000" cy="6350000"/>
          </a:xfrm>
        </p:grpSpPr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4C08EA6C-6BB7-38B7-4DE6-1E7342519D0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>
                <a:alpha val="42745"/>
              </a:srgbClr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60" name="Group 58">
            <a:extLst>
              <a:ext uri="{FF2B5EF4-FFF2-40B4-BE49-F238E27FC236}">
                <a16:creationId xmlns:a16="http://schemas.microsoft.com/office/drawing/2014/main" id="{F6266C4C-1A28-CB19-1D5E-2951981EAA45}"/>
              </a:ext>
            </a:extLst>
          </p:cNvPr>
          <p:cNvGrpSpPr/>
          <p:nvPr/>
        </p:nvGrpSpPr>
        <p:grpSpPr>
          <a:xfrm>
            <a:off x="4940233" y="8183629"/>
            <a:ext cx="734786" cy="734786"/>
            <a:chOff x="0" y="0"/>
            <a:chExt cx="6350000" cy="6350000"/>
          </a:xfrm>
        </p:grpSpPr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EA4CF9E9-A76D-322C-F7E8-7495AEB3FE6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/>
            </a:solidFill>
          </p:spPr>
          <p:txBody>
            <a:bodyPr/>
            <a:lstStyle/>
            <a:p>
              <a:endParaRPr sz="2700"/>
            </a:p>
          </p:txBody>
        </p:sp>
      </p:grpSp>
      <p:sp>
        <p:nvSpPr>
          <p:cNvPr id="62" name="TextBox 60">
            <a:extLst>
              <a:ext uri="{FF2B5EF4-FFF2-40B4-BE49-F238E27FC236}">
                <a16:creationId xmlns:a16="http://schemas.microsoft.com/office/drawing/2014/main" id="{28A3F251-D87F-C002-7BF7-89621BEACBCC}"/>
              </a:ext>
            </a:extLst>
          </p:cNvPr>
          <p:cNvSpPr txBox="1"/>
          <p:nvPr/>
        </p:nvSpPr>
        <p:spPr>
          <a:xfrm>
            <a:off x="4916141" y="8306479"/>
            <a:ext cx="782973" cy="459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defTabSz="914400" rtl="1" eaLnBrk="1" latinLnBrk="0" hangingPunct="1">
              <a:lnSpc>
                <a:spcPts val="3936"/>
              </a:lnSpc>
            </a:pPr>
            <a:r>
              <a:rPr lang="en-US" sz="2811" dirty="0">
                <a:solidFill>
                  <a:srgbClr val="FFFFFF"/>
                </a:solidFill>
                <a:latin typeface="Inter Bold Italics"/>
              </a:rPr>
              <a:t>1</a:t>
            </a:r>
          </a:p>
        </p:txBody>
      </p:sp>
      <p:grpSp>
        <p:nvGrpSpPr>
          <p:cNvPr id="63" name="Group 61">
            <a:extLst>
              <a:ext uri="{FF2B5EF4-FFF2-40B4-BE49-F238E27FC236}">
                <a16:creationId xmlns:a16="http://schemas.microsoft.com/office/drawing/2014/main" id="{0A2BD039-D86A-B6E3-4857-754D52AF4C65}"/>
              </a:ext>
            </a:extLst>
          </p:cNvPr>
          <p:cNvGrpSpPr/>
          <p:nvPr/>
        </p:nvGrpSpPr>
        <p:grpSpPr>
          <a:xfrm>
            <a:off x="7635682" y="6759683"/>
            <a:ext cx="1052099" cy="1052099"/>
            <a:chOff x="0" y="0"/>
            <a:chExt cx="6350000" cy="6350000"/>
          </a:xfrm>
        </p:grpSpPr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6891B373-4AE4-E447-C8A0-BFBD1668E06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>
                <a:alpha val="8627"/>
              </a:srgbClr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65" name="Group 63">
            <a:extLst>
              <a:ext uri="{FF2B5EF4-FFF2-40B4-BE49-F238E27FC236}">
                <a16:creationId xmlns:a16="http://schemas.microsoft.com/office/drawing/2014/main" id="{0E16E534-08B7-5C3B-E650-E71DB70AC209}"/>
              </a:ext>
            </a:extLst>
          </p:cNvPr>
          <p:cNvGrpSpPr/>
          <p:nvPr/>
        </p:nvGrpSpPr>
        <p:grpSpPr>
          <a:xfrm>
            <a:off x="7690870" y="6814871"/>
            <a:ext cx="941723" cy="941723"/>
            <a:chOff x="0" y="0"/>
            <a:chExt cx="6350000" cy="6350000"/>
          </a:xfrm>
        </p:grpSpPr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442B3153-4487-EC3F-F267-13651B00918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>
                <a:alpha val="15686"/>
              </a:srgbClr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67" name="Group 65">
            <a:extLst>
              <a:ext uri="{FF2B5EF4-FFF2-40B4-BE49-F238E27FC236}">
                <a16:creationId xmlns:a16="http://schemas.microsoft.com/office/drawing/2014/main" id="{1E6EBAAC-EC70-3BAD-C0EE-72EA2C44D4B7}"/>
              </a:ext>
            </a:extLst>
          </p:cNvPr>
          <p:cNvGrpSpPr/>
          <p:nvPr/>
        </p:nvGrpSpPr>
        <p:grpSpPr>
          <a:xfrm>
            <a:off x="7738532" y="6862535"/>
            <a:ext cx="846396" cy="846396"/>
            <a:chOff x="0" y="0"/>
            <a:chExt cx="6350000" cy="6350000"/>
          </a:xfrm>
        </p:grpSpPr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4B82893C-35A2-4B70-BA5B-F0E2A989032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>
                <a:alpha val="42745"/>
              </a:srgbClr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69" name="Group 67">
            <a:extLst>
              <a:ext uri="{FF2B5EF4-FFF2-40B4-BE49-F238E27FC236}">
                <a16:creationId xmlns:a16="http://schemas.microsoft.com/office/drawing/2014/main" id="{8194323B-9BB1-E9FD-7EA8-E5D8B9212C6A}"/>
              </a:ext>
            </a:extLst>
          </p:cNvPr>
          <p:cNvGrpSpPr/>
          <p:nvPr/>
        </p:nvGrpSpPr>
        <p:grpSpPr>
          <a:xfrm>
            <a:off x="7794337" y="6918338"/>
            <a:ext cx="734786" cy="734786"/>
            <a:chOff x="0" y="0"/>
            <a:chExt cx="6350000" cy="6350000"/>
          </a:xfrm>
        </p:grpSpPr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06120C28-2CAC-6A6E-C0E4-4A88E3E6305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4A3FE"/>
            </a:solidFill>
          </p:spPr>
          <p:txBody>
            <a:bodyPr/>
            <a:lstStyle/>
            <a:p>
              <a:endParaRPr sz="2700"/>
            </a:p>
          </p:txBody>
        </p:sp>
      </p:grpSp>
      <p:sp>
        <p:nvSpPr>
          <p:cNvPr id="71" name="TextBox 69">
            <a:extLst>
              <a:ext uri="{FF2B5EF4-FFF2-40B4-BE49-F238E27FC236}">
                <a16:creationId xmlns:a16="http://schemas.microsoft.com/office/drawing/2014/main" id="{FC1B0CB0-4519-593C-8CF1-7E430C534B0F}"/>
              </a:ext>
            </a:extLst>
          </p:cNvPr>
          <p:cNvSpPr txBox="1"/>
          <p:nvPr/>
        </p:nvSpPr>
        <p:spPr>
          <a:xfrm>
            <a:off x="7770243" y="7041188"/>
            <a:ext cx="782973" cy="459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 dirty="0">
                <a:solidFill>
                  <a:srgbClr val="FFFFFF"/>
                </a:solidFill>
                <a:latin typeface="Inter Bold Italics"/>
              </a:rPr>
              <a:t>3</a:t>
            </a:r>
          </a:p>
        </p:txBody>
      </p:sp>
      <p:sp>
        <p:nvSpPr>
          <p:cNvPr id="72" name="AutoShape 70">
            <a:extLst>
              <a:ext uri="{FF2B5EF4-FFF2-40B4-BE49-F238E27FC236}">
                <a16:creationId xmlns:a16="http://schemas.microsoft.com/office/drawing/2014/main" id="{E344D367-E1E9-8734-26E8-1BD2123FE0D0}"/>
              </a:ext>
            </a:extLst>
          </p:cNvPr>
          <p:cNvSpPr/>
          <p:nvPr/>
        </p:nvSpPr>
        <p:spPr>
          <a:xfrm rot="9649381" flipV="1">
            <a:off x="10397762" y="4354172"/>
            <a:ext cx="1541421" cy="1224388"/>
          </a:xfrm>
          <a:prstGeom prst="line">
            <a:avLst/>
          </a:prstGeom>
          <a:ln w="238125" cap="flat">
            <a:solidFill>
              <a:srgbClr val="3B737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algn="r" defTabSz="914400" rtl="1" eaLnBrk="1" latinLnBrk="0" hangingPunct="1"/>
            <a:endParaRPr sz="2700"/>
          </a:p>
        </p:txBody>
      </p:sp>
      <p:grpSp>
        <p:nvGrpSpPr>
          <p:cNvPr id="73" name="Group 71">
            <a:extLst>
              <a:ext uri="{FF2B5EF4-FFF2-40B4-BE49-F238E27FC236}">
                <a16:creationId xmlns:a16="http://schemas.microsoft.com/office/drawing/2014/main" id="{D5281BB1-477C-65A8-B89C-471FCE8E16B4}"/>
              </a:ext>
            </a:extLst>
          </p:cNvPr>
          <p:cNvGrpSpPr/>
          <p:nvPr/>
        </p:nvGrpSpPr>
        <p:grpSpPr>
          <a:xfrm>
            <a:off x="10208237" y="5389921"/>
            <a:ext cx="1052099" cy="1052099"/>
            <a:chOff x="0" y="0"/>
            <a:chExt cx="997545" cy="997545"/>
          </a:xfrm>
        </p:grpSpPr>
        <p:grpSp>
          <p:nvGrpSpPr>
            <p:cNvPr id="74" name="Group 72">
              <a:extLst>
                <a:ext uri="{FF2B5EF4-FFF2-40B4-BE49-F238E27FC236}">
                  <a16:creationId xmlns:a16="http://schemas.microsoft.com/office/drawing/2014/main" id="{A301E255-C9DA-ED9E-4598-E101C3B50683}"/>
                </a:ext>
              </a:extLst>
            </p:cNvPr>
            <p:cNvGrpSpPr/>
            <p:nvPr/>
          </p:nvGrpSpPr>
          <p:grpSpPr>
            <a:xfrm>
              <a:off x="0" y="0"/>
              <a:ext cx="997545" cy="997545"/>
              <a:chOff x="0" y="0"/>
              <a:chExt cx="6350000" cy="6350000"/>
            </a:xfrm>
          </p:grpSpPr>
          <p:sp>
            <p:nvSpPr>
              <p:cNvPr id="81" name="Freeform 73">
                <a:extLst>
                  <a:ext uri="{FF2B5EF4-FFF2-40B4-BE49-F238E27FC236}">
                    <a16:creationId xmlns:a16="http://schemas.microsoft.com/office/drawing/2014/main" id="{DA1E06E5-9FEE-BBC2-9651-997561C5817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>
                  <a:alpha val="8627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63EEE51-BD56-0A3B-FBE2-6DFE6402D044}"/>
                </a:ext>
              </a:extLst>
            </p:cNvPr>
            <p:cNvGrpSpPr/>
            <p:nvPr/>
          </p:nvGrpSpPr>
          <p:grpSpPr>
            <a:xfrm>
              <a:off x="52326" y="52326"/>
              <a:ext cx="892892" cy="892892"/>
              <a:chOff x="0" y="0"/>
              <a:chExt cx="6350000" cy="6350000"/>
            </a:xfrm>
          </p:grpSpPr>
          <p:sp>
            <p:nvSpPr>
              <p:cNvPr id="80" name="Freeform 75">
                <a:extLst>
                  <a:ext uri="{FF2B5EF4-FFF2-40B4-BE49-F238E27FC236}">
                    <a16:creationId xmlns:a16="http://schemas.microsoft.com/office/drawing/2014/main" id="{2D206D1A-10BB-CDD0-CD54-4F76D30E363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>
                  <a:alpha val="15686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76" name="Group 76">
              <a:extLst>
                <a:ext uri="{FF2B5EF4-FFF2-40B4-BE49-F238E27FC236}">
                  <a16:creationId xmlns:a16="http://schemas.microsoft.com/office/drawing/2014/main" id="{4BA7098F-6517-F1AC-70A9-AC7DD05AA05C}"/>
                </a:ext>
              </a:extLst>
            </p:cNvPr>
            <p:cNvGrpSpPr/>
            <p:nvPr/>
          </p:nvGrpSpPr>
          <p:grpSpPr>
            <a:xfrm>
              <a:off x="97518" y="97518"/>
              <a:ext cx="802509" cy="802509"/>
              <a:chOff x="0" y="0"/>
              <a:chExt cx="6350000" cy="6350000"/>
            </a:xfrm>
          </p:grpSpPr>
          <p:sp>
            <p:nvSpPr>
              <p:cNvPr id="79" name="Freeform 77">
                <a:extLst>
                  <a:ext uri="{FF2B5EF4-FFF2-40B4-BE49-F238E27FC236}">
                    <a16:creationId xmlns:a16="http://schemas.microsoft.com/office/drawing/2014/main" id="{665A215E-BA7A-EB35-1B7F-CC6AFDB008E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>
                  <a:alpha val="42745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77" name="Group 78">
              <a:extLst>
                <a:ext uri="{FF2B5EF4-FFF2-40B4-BE49-F238E27FC236}">
                  <a16:creationId xmlns:a16="http://schemas.microsoft.com/office/drawing/2014/main" id="{5856BCEF-0F6E-6DBA-8278-A85E6E1FC91B}"/>
                </a:ext>
              </a:extLst>
            </p:cNvPr>
            <p:cNvGrpSpPr/>
            <p:nvPr/>
          </p:nvGrpSpPr>
          <p:grpSpPr>
            <a:xfrm>
              <a:off x="150430" y="150430"/>
              <a:ext cx="696686" cy="696686"/>
              <a:chOff x="0" y="0"/>
              <a:chExt cx="6350000" cy="6350000"/>
            </a:xfrm>
          </p:grpSpPr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9CE52844-C0B7-7BB9-3618-C59BDD2CEFC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/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</p:grpSp>
      <p:sp>
        <p:nvSpPr>
          <p:cNvPr id="82" name="TextBox 80">
            <a:extLst>
              <a:ext uri="{FF2B5EF4-FFF2-40B4-BE49-F238E27FC236}">
                <a16:creationId xmlns:a16="http://schemas.microsoft.com/office/drawing/2014/main" id="{732BDEC6-3A57-C7AF-8458-0111C4BAE7A6}"/>
              </a:ext>
            </a:extLst>
          </p:cNvPr>
          <p:cNvSpPr txBox="1"/>
          <p:nvPr/>
        </p:nvSpPr>
        <p:spPr>
          <a:xfrm>
            <a:off x="10342800" y="5655031"/>
            <a:ext cx="782973" cy="459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 dirty="0">
                <a:solidFill>
                  <a:srgbClr val="FFFFFF"/>
                </a:solidFill>
                <a:latin typeface="Inter Bold Italics"/>
              </a:rPr>
              <a:t>6</a:t>
            </a:r>
          </a:p>
        </p:txBody>
      </p:sp>
      <p:grpSp>
        <p:nvGrpSpPr>
          <p:cNvPr id="93" name="Group 91">
            <a:extLst>
              <a:ext uri="{FF2B5EF4-FFF2-40B4-BE49-F238E27FC236}">
                <a16:creationId xmlns:a16="http://schemas.microsoft.com/office/drawing/2014/main" id="{C0CB0B39-D0F3-F1C1-5FED-A2C592D1DA40}"/>
              </a:ext>
            </a:extLst>
          </p:cNvPr>
          <p:cNvGrpSpPr/>
          <p:nvPr/>
        </p:nvGrpSpPr>
        <p:grpSpPr>
          <a:xfrm>
            <a:off x="11190332" y="3703223"/>
            <a:ext cx="1052099" cy="1052099"/>
            <a:chOff x="0" y="0"/>
            <a:chExt cx="997545" cy="997545"/>
          </a:xfrm>
        </p:grpSpPr>
        <p:grpSp>
          <p:nvGrpSpPr>
            <p:cNvPr id="94" name="Group 92">
              <a:extLst>
                <a:ext uri="{FF2B5EF4-FFF2-40B4-BE49-F238E27FC236}">
                  <a16:creationId xmlns:a16="http://schemas.microsoft.com/office/drawing/2014/main" id="{A0D34935-85EF-D2D8-3207-FD9152BB1094}"/>
                </a:ext>
              </a:extLst>
            </p:cNvPr>
            <p:cNvGrpSpPr/>
            <p:nvPr/>
          </p:nvGrpSpPr>
          <p:grpSpPr>
            <a:xfrm>
              <a:off x="0" y="0"/>
              <a:ext cx="997545" cy="997545"/>
              <a:chOff x="0" y="0"/>
              <a:chExt cx="6350000" cy="6350000"/>
            </a:xfrm>
          </p:grpSpPr>
          <p:sp>
            <p:nvSpPr>
              <p:cNvPr id="101" name="Freeform 93">
                <a:extLst>
                  <a:ext uri="{FF2B5EF4-FFF2-40B4-BE49-F238E27FC236}">
                    <a16:creationId xmlns:a16="http://schemas.microsoft.com/office/drawing/2014/main" id="{FF04DB51-09AB-485D-59C5-A49736804FB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>
                  <a:alpha val="8627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968B694-A26A-EA3B-B8DB-3E137A8E2FE1}"/>
                </a:ext>
              </a:extLst>
            </p:cNvPr>
            <p:cNvGrpSpPr/>
            <p:nvPr/>
          </p:nvGrpSpPr>
          <p:grpSpPr>
            <a:xfrm>
              <a:off x="52326" y="52326"/>
              <a:ext cx="892892" cy="892892"/>
              <a:chOff x="0" y="0"/>
              <a:chExt cx="6350000" cy="6350000"/>
            </a:xfrm>
          </p:grpSpPr>
          <p:sp>
            <p:nvSpPr>
              <p:cNvPr id="100" name="Freeform 95">
                <a:extLst>
                  <a:ext uri="{FF2B5EF4-FFF2-40B4-BE49-F238E27FC236}">
                    <a16:creationId xmlns:a16="http://schemas.microsoft.com/office/drawing/2014/main" id="{CF1BFDCA-BD2F-8F1F-5C2D-398CBF01B51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>
                  <a:alpha val="15686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96" name="Group 96">
              <a:extLst>
                <a:ext uri="{FF2B5EF4-FFF2-40B4-BE49-F238E27FC236}">
                  <a16:creationId xmlns:a16="http://schemas.microsoft.com/office/drawing/2014/main" id="{A8D5C654-B005-6F83-6EA8-C6A319A2CB86}"/>
                </a:ext>
              </a:extLst>
            </p:cNvPr>
            <p:cNvGrpSpPr/>
            <p:nvPr/>
          </p:nvGrpSpPr>
          <p:grpSpPr>
            <a:xfrm>
              <a:off x="97518" y="97518"/>
              <a:ext cx="802509" cy="802509"/>
              <a:chOff x="0" y="0"/>
              <a:chExt cx="6350000" cy="6350000"/>
            </a:xfrm>
          </p:grpSpPr>
          <p:sp>
            <p:nvSpPr>
              <p:cNvPr id="99" name="Freeform 97">
                <a:extLst>
                  <a:ext uri="{FF2B5EF4-FFF2-40B4-BE49-F238E27FC236}">
                    <a16:creationId xmlns:a16="http://schemas.microsoft.com/office/drawing/2014/main" id="{CAE2FF4E-61F1-CD6C-3B2B-0902D4BF0B6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>
                  <a:alpha val="42745"/>
                </a:srgbClr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  <p:grpSp>
          <p:nvGrpSpPr>
            <p:cNvPr id="97" name="Group 98">
              <a:extLst>
                <a:ext uri="{FF2B5EF4-FFF2-40B4-BE49-F238E27FC236}">
                  <a16:creationId xmlns:a16="http://schemas.microsoft.com/office/drawing/2014/main" id="{37E2C271-6475-A60F-6F07-7E674129A2E1}"/>
                </a:ext>
              </a:extLst>
            </p:cNvPr>
            <p:cNvGrpSpPr/>
            <p:nvPr/>
          </p:nvGrpSpPr>
          <p:grpSpPr>
            <a:xfrm>
              <a:off x="150430" y="150430"/>
              <a:ext cx="696686" cy="696686"/>
              <a:chOff x="0" y="0"/>
              <a:chExt cx="6350000" cy="6350000"/>
            </a:xfrm>
          </p:grpSpPr>
          <p:sp>
            <p:nvSpPr>
              <p:cNvPr id="98" name="Freeform 99">
                <a:extLst>
                  <a:ext uri="{FF2B5EF4-FFF2-40B4-BE49-F238E27FC236}">
                    <a16:creationId xmlns:a16="http://schemas.microsoft.com/office/drawing/2014/main" id="{6DD7FD50-CAAA-FAB8-8C96-5533D8A298A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5A47"/>
              </a:solidFill>
            </p:spPr>
            <p:txBody>
              <a:bodyPr/>
              <a:lstStyle/>
              <a:p>
                <a:endParaRPr sz="2700"/>
              </a:p>
            </p:txBody>
          </p:sp>
        </p:grpSp>
      </p:grpSp>
      <p:sp>
        <p:nvSpPr>
          <p:cNvPr id="104" name="TextBox 100">
            <a:extLst>
              <a:ext uri="{FF2B5EF4-FFF2-40B4-BE49-F238E27FC236}">
                <a16:creationId xmlns:a16="http://schemas.microsoft.com/office/drawing/2014/main" id="{3B831E8A-835B-FCB4-D8D4-CDFABF30999C}"/>
              </a:ext>
            </a:extLst>
          </p:cNvPr>
          <p:cNvSpPr txBox="1"/>
          <p:nvPr/>
        </p:nvSpPr>
        <p:spPr>
          <a:xfrm>
            <a:off x="11324894" y="3968332"/>
            <a:ext cx="782973" cy="459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 dirty="0">
                <a:solidFill>
                  <a:srgbClr val="FFFFFF"/>
                </a:solidFill>
                <a:latin typeface="Inter Bold Italics"/>
              </a:rPr>
              <a:t>7</a:t>
            </a:r>
          </a:p>
        </p:txBody>
      </p:sp>
      <p:sp>
        <p:nvSpPr>
          <p:cNvPr id="105" name="TextBox 101">
            <a:extLst>
              <a:ext uri="{FF2B5EF4-FFF2-40B4-BE49-F238E27FC236}">
                <a16:creationId xmlns:a16="http://schemas.microsoft.com/office/drawing/2014/main" id="{BF69132F-AC5E-EB21-B47B-70083A3B8A6F}"/>
              </a:ext>
            </a:extLst>
          </p:cNvPr>
          <p:cNvSpPr txBox="1"/>
          <p:nvPr/>
        </p:nvSpPr>
        <p:spPr>
          <a:xfrm>
            <a:off x="3681287" y="7564135"/>
            <a:ext cx="1522065" cy="348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ts val="2954"/>
              </a:lnSpc>
            </a:pPr>
            <a:r>
              <a:rPr lang="ar-SA" sz="2109" dirty="0">
                <a:solidFill>
                  <a:srgbClr val="454D4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تنزيل التطبيق</a:t>
            </a:r>
            <a:endParaRPr lang="en-US" sz="2109" dirty="0">
              <a:solidFill>
                <a:srgbClr val="454D40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107" name="TextBox 103">
            <a:extLst>
              <a:ext uri="{FF2B5EF4-FFF2-40B4-BE49-F238E27FC236}">
                <a16:creationId xmlns:a16="http://schemas.microsoft.com/office/drawing/2014/main" id="{5F03BFF7-EEF0-90A0-DEB7-3449789A962E}"/>
              </a:ext>
            </a:extLst>
          </p:cNvPr>
          <p:cNvSpPr txBox="1"/>
          <p:nvPr/>
        </p:nvSpPr>
        <p:spPr>
          <a:xfrm>
            <a:off x="7479339" y="8968306"/>
            <a:ext cx="2352548" cy="732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954"/>
              </a:lnSpc>
            </a:pPr>
            <a:r>
              <a:rPr lang="ar-SA" sz="2109" dirty="0">
                <a:solidFill>
                  <a:schemeClr val="bg1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البدء بالتسجيل والتوثيق عبار النفاذ الوطني</a:t>
            </a:r>
            <a:endParaRPr lang="en-US" sz="2109" dirty="0">
              <a:solidFill>
                <a:schemeClr val="bg1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108" name="TextBox 104">
            <a:extLst>
              <a:ext uri="{FF2B5EF4-FFF2-40B4-BE49-F238E27FC236}">
                <a16:creationId xmlns:a16="http://schemas.microsoft.com/office/drawing/2014/main" id="{B66427BD-783E-6E2B-02FE-D5E66528A065}"/>
              </a:ext>
            </a:extLst>
          </p:cNvPr>
          <p:cNvSpPr txBox="1"/>
          <p:nvPr/>
        </p:nvSpPr>
        <p:spPr>
          <a:xfrm>
            <a:off x="8756130" y="7363934"/>
            <a:ext cx="2044878" cy="732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954"/>
              </a:lnSpc>
            </a:pPr>
            <a:r>
              <a:rPr lang="ar-SA" sz="2109" dirty="0">
                <a:solidFill>
                  <a:srgbClr val="454D4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يكمل العميل الاستبيان</a:t>
            </a:r>
            <a:endParaRPr lang="en-US" sz="2109" dirty="0">
              <a:solidFill>
                <a:srgbClr val="454D40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109" name="TextBox 105">
            <a:extLst>
              <a:ext uri="{FF2B5EF4-FFF2-40B4-BE49-F238E27FC236}">
                <a16:creationId xmlns:a16="http://schemas.microsoft.com/office/drawing/2014/main" id="{A0506F31-4415-10B8-1089-6B6C298552B2}"/>
              </a:ext>
            </a:extLst>
          </p:cNvPr>
          <p:cNvSpPr txBox="1"/>
          <p:nvPr/>
        </p:nvSpPr>
        <p:spPr>
          <a:xfrm>
            <a:off x="4892731" y="5277168"/>
            <a:ext cx="2370092" cy="732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954"/>
              </a:lnSpc>
            </a:pPr>
            <a:r>
              <a:rPr lang="ar-SA" sz="2109" dirty="0">
                <a:solidFill>
                  <a:srgbClr val="454D4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يقوم النظام بتحليل إجابات العميل</a:t>
            </a:r>
            <a:endParaRPr lang="en-US" sz="2109" dirty="0">
              <a:solidFill>
                <a:srgbClr val="454D40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110" name="TextBox 106">
            <a:extLst>
              <a:ext uri="{FF2B5EF4-FFF2-40B4-BE49-F238E27FC236}">
                <a16:creationId xmlns:a16="http://schemas.microsoft.com/office/drawing/2014/main" id="{BCD0C4AD-C32B-92AB-3F11-F66E74E56239}"/>
              </a:ext>
            </a:extLst>
          </p:cNvPr>
          <p:cNvSpPr txBox="1"/>
          <p:nvPr/>
        </p:nvSpPr>
        <p:spPr>
          <a:xfrm>
            <a:off x="7734859" y="3647362"/>
            <a:ext cx="1757733" cy="11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954"/>
              </a:lnSpc>
            </a:pPr>
            <a:r>
              <a:rPr lang="ar-SA" sz="2109" dirty="0">
                <a:solidFill>
                  <a:srgbClr val="454D4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يعرض النظام خيار التوزيع الأمثل للعميل</a:t>
            </a:r>
            <a:endParaRPr lang="en-US" sz="2109" dirty="0">
              <a:solidFill>
                <a:srgbClr val="454D40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111" name="TextBox 107">
            <a:extLst>
              <a:ext uri="{FF2B5EF4-FFF2-40B4-BE49-F238E27FC236}">
                <a16:creationId xmlns:a16="http://schemas.microsoft.com/office/drawing/2014/main" id="{98E09ECB-0F7B-9713-D2E3-F39EA995E63D}"/>
              </a:ext>
            </a:extLst>
          </p:cNvPr>
          <p:cNvSpPr txBox="1"/>
          <p:nvPr/>
        </p:nvSpPr>
        <p:spPr>
          <a:xfrm>
            <a:off x="10837022" y="6530014"/>
            <a:ext cx="1902032" cy="732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954"/>
              </a:lnSpc>
            </a:pPr>
            <a:r>
              <a:rPr lang="ar-SA" sz="2109" dirty="0">
                <a:solidFill>
                  <a:srgbClr val="454D4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يستعرض العميل المحفظة المقترحة</a:t>
            </a:r>
            <a:endParaRPr lang="en-US" sz="2109" dirty="0">
              <a:solidFill>
                <a:srgbClr val="454D40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113" name="TextBox 109">
            <a:extLst>
              <a:ext uri="{FF2B5EF4-FFF2-40B4-BE49-F238E27FC236}">
                <a16:creationId xmlns:a16="http://schemas.microsoft.com/office/drawing/2014/main" id="{222F4E0D-8550-F717-B41F-4BAED3A6B249}"/>
              </a:ext>
            </a:extLst>
          </p:cNvPr>
          <p:cNvSpPr txBox="1"/>
          <p:nvPr/>
        </p:nvSpPr>
        <p:spPr>
          <a:xfrm>
            <a:off x="12969011" y="4196547"/>
            <a:ext cx="1757733" cy="11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954"/>
              </a:lnSpc>
            </a:pPr>
            <a:r>
              <a:rPr lang="ar-SA" sz="2109" dirty="0">
                <a:solidFill>
                  <a:srgbClr val="454D4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انطلق</a:t>
            </a:r>
          </a:p>
          <a:p>
            <a:pPr algn="ctr" rtl="1">
              <a:lnSpc>
                <a:spcPts val="2954"/>
              </a:lnSpc>
            </a:pPr>
            <a:r>
              <a:rPr lang="ar-SA" sz="2109" dirty="0">
                <a:solidFill>
                  <a:srgbClr val="454D4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باستثمارك الافتراضي</a:t>
            </a:r>
            <a:endParaRPr lang="en-US" sz="2109" dirty="0">
              <a:solidFill>
                <a:srgbClr val="454D40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114" name="AutoShape 110">
            <a:extLst>
              <a:ext uri="{FF2B5EF4-FFF2-40B4-BE49-F238E27FC236}">
                <a16:creationId xmlns:a16="http://schemas.microsoft.com/office/drawing/2014/main" id="{591CC073-C6C5-C0AF-A76B-7CD37662BF3E}"/>
              </a:ext>
            </a:extLst>
          </p:cNvPr>
          <p:cNvSpPr/>
          <p:nvPr/>
        </p:nvSpPr>
        <p:spPr>
          <a:xfrm rot="373599">
            <a:off x="6809853" y="6113738"/>
            <a:ext cx="822693" cy="0"/>
          </a:xfrm>
          <a:prstGeom prst="line">
            <a:avLst/>
          </a:prstGeom>
          <a:ln w="952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sp>
        <p:nvSpPr>
          <p:cNvPr id="115" name="AutoShape 111">
            <a:extLst>
              <a:ext uri="{FF2B5EF4-FFF2-40B4-BE49-F238E27FC236}">
                <a16:creationId xmlns:a16="http://schemas.microsoft.com/office/drawing/2014/main" id="{11183C8C-0CF5-2F7A-7562-4B8BF739A233}"/>
              </a:ext>
            </a:extLst>
          </p:cNvPr>
          <p:cNvSpPr/>
          <p:nvPr/>
        </p:nvSpPr>
        <p:spPr>
          <a:xfrm rot="769543">
            <a:off x="8661016" y="7464284"/>
            <a:ext cx="431957" cy="0"/>
          </a:xfrm>
          <a:prstGeom prst="line">
            <a:avLst/>
          </a:prstGeom>
          <a:ln w="952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sp>
        <p:nvSpPr>
          <p:cNvPr id="116" name="AutoShape 112">
            <a:extLst>
              <a:ext uri="{FF2B5EF4-FFF2-40B4-BE49-F238E27FC236}">
                <a16:creationId xmlns:a16="http://schemas.microsoft.com/office/drawing/2014/main" id="{48011190-B24A-4DC3-1489-95D5CE2484B4}"/>
              </a:ext>
            </a:extLst>
          </p:cNvPr>
          <p:cNvSpPr/>
          <p:nvPr/>
        </p:nvSpPr>
        <p:spPr>
          <a:xfrm rot="2942919">
            <a:off x="8902817" y="5026764"/>
            <a:ext cx="291387" cy="0"/>
          </a:xfrm>
          <a:prstGeom prst="line">
            <a:avLst/>
          </a:prstGeom>
          <a:ln w="952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sp>
        <p:nvSpPr>
          <p:cNvPr id="117" name="AutoShape 113">
            <a:extLst>
              <a:ext uri="{FF2B5EF4-FFF2-40B4-BE49-F238E27FC236}">
                <a16:creationId xmlns:a16="http://schemas.microsoft.com/office/drawing/2014/main" id="{048EF127-33BD-A321-FCCE-1255596CCB8B}"/>
              </a:ext>
            </a:extLst>
          </p:cNvPr>
          <p:cNvSpPr/>
          <p:nvPr/>
        </p:nvSpPr>
        <p:spPr>
          <a:xfrm rot="2942919">
            <a:off x="10838840" y="6435320"/>
            <a:ext cx="291387" cy="0"/>
          </a:xfrm>
          <a:prstGeom prst="line">
            <a:avLst/>
          </a:prstGeom>
          <a:ln w="952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sp>
        <p:nvSpPr>
          <p:cNvPr id="119" name="AutoShape 115">
            <a:extLst>
              <a:ext uri="{FF2B5EF4-FFF2-40B4-BE49-F238E27FC236}">
                <a16:creationId xmlns:a16="http://schemas.microsoft.com/office/drawing/2014/main" id="{FE5ED21A-B95D-5A02-0E26-7015A6EA0851}"/>
              </a:ext>
            </a:extLst>
          </p:cNvPr>
          <p:cNvSpPr/>
          <p:nvPr/>
        </p:nvSpPr>
        <p:spPr>
          <a:xfrm rot="1000548">
            <a:off x="12227014" y="4633590"/>
            <a:ext cx="795524" cy="0"/>
          </a:xfrm>
          <a:prstGeom prst="line">
            <a:avLst/>
          </a:prstGeom>
          <a:ln w="952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algn="r" defTabSz="914400" rtl="1" eaLnBrk="1" latinLnBrk="0" hangingPunct="1"/>
            <a:endParaRPr sz="2700"/>
          </a:p>
        </p:txBody>
      </p:sp>
      <p:sp>
        <p:nvSpPr>
          <p:cNvPr id="121" name="AutoShape 117">
            <a:extLst>
              <a:ext uri="{FF2B5EF4-FFF2-40B4-BE49-F238E27FC236}">
                <a16:creationId xmlns:a16="http://schemas.microsoft.com/office/drawing/2014/main" id="{FC2EE5F1-6B1D-A6AC-B4CD-AD8F8DB98895}"/>
              </a:ext>
            </a:extLst>
          </p:cNvPr>
          <p:cNvSpPr/>
          <p:nvPr/>
        </p:nvSpPr>
        <p:spPr>
          <a:xfrm rot="2942919">
            <a:off x="7176056" y="9026145"/>
            <a:ext cx="291387" cy="0"/>
          </a:xfrm>
          <a:prstGeom prst="line">
            <a:avLst/>
          </a:prstGeom>
          <a:ln w="952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pic>
        <p:nvPicPr>
          <p:cNvPr id="3" name="Picture 2" descr="A picture containing text, transport, clipart, wheel&#10;&#10;Description automatically generated">
            <a:extLst>
              <a:ext uri="{FF2B5EF4-FFF2-40B4-BE49-F238E27FC236}">
                <a16:creationId xmlns:a16="http://schemas.microsoft.com/office/drawing/2014/main" id="{7E936808-09EF-1119-920D-EE2F7DFB527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52202"/>
            <a:ext cx="3556000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6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742759">
            <a:off x="2432377" y="5436411"/>
            <a:ext cx="1295643" cy="36601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336051" y="4448739"/>
            <a:ext cx="1393789" cy="20442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43428">
            <a:off x="13225645" y="7269799"/>
            <a:ext cx="1295643" cy="3660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404341" y="4398642"/>
            <a:ext cx="949360" cy="20885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716365" y="5348086"/>
            <a:ext cx="982565" cy="14410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918320" y="5445802"/>
            <a:ext cx="915940" cy="13433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009174" y="2656151"/>
            <a:ext cx="1134826" cy="166441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042871" y="2607175"/>
            <a:ext cx="999741" cy="17623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084644" y="4942225"/>
            <a:ext cx="3172921" cy="90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456"/>
              </a:lnSpc>
              <a:spcBef>
                <a:spcPct val="0"/>
              </a:spcBef>
            </a:pPr>
            <a:r>
              <a:rPr lang="en-US" sz="5325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الأهداف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06316" flipV="1">
            <a:off x="10276605" y="2463804"/>
            <a:ext cx="1040370" cy="29390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546642" y="5637591"/>
            <a:ext cx="2323730" cy="184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685"/>
              </a:lnSpc>
              <a:spcBef>
                <a:spcPct val="0"/>
              </a:spcBef>
            </a:pPr>
            <a:r>
              <a:rPr lang="en-US" sz="2632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تسهيل عملية توزيع واختيار الأصول لغير المختصين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2442" y="6738531"/>
            <a:ext cx="3004245" cy="138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685"/>
              </a:lnSpc>
              <a:spcBef>
                <a:spcPct val="0"/>
              </a:spcBef>
            </a:pPr>
            <a:r>
              <a:rPr lang="en-US" sz="2632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رفع</a:t>
            </a:r>
            <a:r>
              <a:rPr lang="en-US" sz="2632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نسبة</a:t>
            </a:r>
            <a:r>
              <a:rPr lang="en-US" sz="2632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المدخرين</a:t>
            </a:r>
            <a:r>
              <a:rPr lang="en-US" sz="2632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والمستثمرين</a:t>
            </a:r>
            <a:r>
              <a:rPr lang="en-US" sz="2632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في</a:t>
            </a:r>
            <a:r>
              <a:rPr lang="en-US" sz="2632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السوق</a:t>
            </a:r>
            <a:r>
              <a:rPr lang="en-US" sz="2632" dirty="0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المحلية</a:t>
            </a:r>
            <a:endParaRPr lang="en-US" sz="2632" dirty="0">
              <a:solidFill>
                <a:srgbClr val="000000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541096" y="2126259"/>
            <a:ext cx="4900664" cy="91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685"/>
              </a:lnSpc>
              <a:spcBef>
                <a:spcPct val="0"/>
              </a:spcBef>
            </a:pPr>
            <a:r>
              <a:rPr lang="en-US" sz="2632">
                <a:solidFill>
                  <a:srgbClr val="000000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الوصول لعدد شركات التقنية المالية المستهدف 585 بحلول 2030 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8"/>
          <a:srcRect t="31710" b="31454"/>
          <a:stretch>
            <a:fillRect/>
          </a:stretch>
        </p:blipFill>
        <p:spPr>
          <a:xfrm>
            <a:off x="719974" y="2076844"/>
            <a:ext cx="5232153" cy="192724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080005" y="6116047"/>
            <a:ext cx="5182199" cy="985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027"/>
              </a:lnSpc>
            </a:pPr>
            <a:r>
              <a:rPr lang="en-US" sz="2632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المساهمة</a:t>
            </a:r>
            <a:r>
              <a:rPr lang="en-US" sz="2632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في</a:t>
            </a:r>
            <a:r>
              <a:rPr lang="en-US" sz="2632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تحقيق</a:t>
            </a:r>
            <a:r>
              <a:rPr lang="en-US" sz="2632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مستهدفات</a:t>
            </a:r>
            <a:r>
              <a:rPr lang="en-US" sz="2632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برنامج</a:t>
            </a:r>
            <a:r>
              <a:rPr lang="en-US" sz="2632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تطوير</a:t>
            </a:r>
            <a:r>
              <a:rPr lang="en-US" sz="2632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القطاع</a:t>
            </a:r>
            <a:r>
              <a:rPr lang="en-US" sz="2632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المالي</a:t>
            </a:r>
            <a:r>
              <a:rPr lang="en-US" sz="2632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من</a:t>
            </a:r>
            <a:r>
              <a:rPr lang="en-US" sz="2632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2632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خلال</a:t>
            </a:r>
            <a:endParaRPr lang="en-US" sz="2632" dirty="0">
              <a:solidFill>
                <a:srgbClr val="3A3838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pic>
        <p:nvPicPr>
          <p:cNvPr id="21" name="Picture 20" descr="A picture containing text, transport, clipart, wheel&#10;&#10;Description automatically generated">
            <a:extLst>
              <a:ext uri="{FF2B5EF4-FFF2-40B4-BE49-F238E27FC236}">
                <a16:creationId xmlns:a16="http://schemas.microsoft.com/office/drawing/2014/main" id="{DBF7864B-6448-A634-377C-72E6E27C1C3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52202"/>
            <a:ext cx="3556000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EED4DCC6-7852-51FD-F2EE-EE40F50B7875}"/>
              </a:ext>
            </a:extLst>
          </p:cNvPr>
          <p:cNvGrpSpPr/>
          <p:nvPr/>
        </p:nvGrpSpPr>
        <p:grpSpPr>
          <a:xfrm>
            <a:off x="7200438" y="4381500"/>
            <a:ext cx="3887124" cy="3887124"/>
            <a:chOff x="0" y="0"/>
            <a:chExt cx="6350000" cy="6350000"/>
          </a:xfrm>
          <a:solidFill>
            <a:srgbClr val="3B737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1999591-F101-6394-EFE0-680FD003EE2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  <a:ln>
              <a:solidFill>
                <a:srgbClr val="3B7370"/>
              </a:solidFill>
            </a:ln>
          </p:spPr>
          <p:txBody>
            <a:bodyPr/>
            <a:lstStyle/>
            <a:p>
              <a:pPr marL="0" algn="r" defTabSz="914400" rtl="1" eaLnBrk="1" latinLnBrk="0" hangingPunct="1"/>
              <a:endParaRPr sz="2700"/>
            </a:p>
          </p:txBody>
        </p:sp>
      </p:grpSp>
      <p:grpSp>
        <p:nvGrpSpPr>
          <p:cNvPr id="7" name="Group 4">
            <a:extLst>
              <a:ext uri="{FF2B5EF4-FFF2-40B4-BE49-F238E27FC236}">
                <a16:creationId xmlns:a16="http://schemas.microsoft.com/office/drawing/2014/main" id="{5E16FAF0-11A8-DB7B-C06C-86F359A3EE81}"/>
              </a:ext>
            </a:extLst>
          </p:cNvPr>
          <p:cNvGrpSpPr/>
          <p:nvPr/>
        </p:nvGrpSpPr>
        <p:grpSpPr>
          <a:xfrm>
            <a:off x="10226699" y="4000660"/>
            <a:ext cx="3045114" cy="3045114"/>
            <a:chOff x="0" y="0"/>
            <a:chExt cx="6350000" cy="635000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5087E09-C046-C777-1E0E-A5449A286B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B6BA020E-5F11-E9C1-D512-3400A05EB0AD}"/>
              </a:ext>
            </a:extLst>
          </p:cNvPr>
          <p:cNvGrpSpPr/>
          <p:nvPr/>
        </p:nvGrpSpPr>
        <p:grpSpPr>
          <a:xfrm>
            <a:off x="10408479" y="4206358"/>
            <a:ext cx="2670970" cy="2670970"/>
            <a:chOff x="0" y="0"/>
            <a:chExt cx="6350000" cy="6350000"/>
          </a:xfrm>
          <a:solidFill>
            <a:schemeClr val="accent5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6558786-4E65-EACC-960B-FFDF2B6F2B3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algn="r" defTabSz="914400" rtl="1" eaLnBrk="1" latinLnBrk="0" hangingPunct="1"/>
              <a:endParaRPr sz="2700"/>
            </a:p>
          </p:txBody>
        </p: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89E31803-FA57-4A55-3166-7C092F9A0851}"/>
              </a:ext>
            </a:extLst>
          </p:cNvPr>
          <p:cNvGrpSpPr/>
          <p:nvPr/>
        </p:nvGrpSpPr>
        <p:grpSpPr>
          <a:xfrm>
            <a:off x="4619559" y="4381500"/>
            <a:ext cx="3058770" cy="3058770"/>
            <a:chOff x="0" y="0"/>
            <a:chExt cx="6350000" cy="6350000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08E9374-2616-A69F-0240-04344964AE0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sz="2700"/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11519E19-9ADF-B066-F9CC-BC0D6674A347}"/>
              </a:ext>
            </a:extLst>
          </p:cNvPr>
          <p:cNvGrpSpPr/>
          <p:nvPr/>
        </p:nvGrpSpPr>
        <p:grpSpPr>
          <a:xfrm>
            <a:off x="4779452" y="4541393"/>
            <a:ext cx="2738985" cy="2738985"/>
            <a:chOff x="0" y="0"/>
            <a:chExt cx="6350000" cy="6350000"/>
          </a:xfrm>
          <a:solidFill>
            <a:schemeClr val="accent5">
              <a:lumMod val="50000"/>
            </a:schemeClr>
          </a:solidFill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B029DCE-6CCB-586E-B30C-272E67182C7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sz="2700"/>
            </a:p>
          </p:txBody>
        </p:sp>
      </p:grpSp>
      <p:pic>
        <p:nvPicPr>
          <p:cNvPr id="19" name="Picture 16">
            <a:extLst>
              <a:ext uri="{FF2B5EF4-FFF2-40B4-BE49-F238E27FC236}">
                <a16:creationId xmlns:a16="http://schemas.microsoft.com/office/drawing/2014/main" id="{F26EBBFF-3492-4E67-EAEC-EE0E3CD47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6939" y="4409059"/>
            <a:ext cx="641901" cy="672146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4B75F664-1A59-B26E-DEC0-C0C83A1A6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95463" y="2968575"/>
            <a:ext cx="325482" cy="325482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2CC732A1-9567-D16C-A0D9-D09D3FB090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7014" y="2987930"/>
            <a:ext cx="325482" cy="325482"/>
          </a:xfrm>
          <a:prstGeom prst="rect">
            <a:avLst/>
          </a:prstGeom>
        </p:spPr>
      </p:pic>
      <p:sp>
        <p:nvSpPr>
          <p:cNvPr id="24" name="AutoShape 21">
            <a:extLst>
              <a:ext uri="{FF2B5EF4-FFF2-40B4-BE49-F238E27FC236}">
                <a16:creationId xmlns:a16="http://schemas.microsoft.com/office/drawing/2014/main" id="{51E587E4-0670-C553-2825-85C1978487C7}"/>
              </a:ext>
            </a:extLst>
          </p:cNvPr>
          <p:cNvSpPr/>
          <p:nvPr/>
        </p:nvSpPr>
        <p:spPr>
          <a:xfrm rot="-7820287">
            <a:off x="5553275" y="3570207"/>
            <a:ext cx="737799" cy="0"/>
          </a:xfrm>
          <a:prstGeom prst="line">
            <a:avLst/>
          </a:prstGeom>
          <a:ln w="19050" cap="rnd">
            <a:solidFill>
              <a:srgbClr val="C7D0D8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sp>
        <p:nvSpPr>
          <p:cNvPr id="26" name="AutoShape 23">
            <a:extLst>
              <a:ext uri="{FF2B5EF4-FFF2-40B4-BE49-F238E27FC236}">
                <a16:creationId xmlns:a16="http://schemas.microsoft.com/office/drawing/2014/main" id="{98D930AE-44A2-61F0-0EA8-053DA842C127}"/>
              </a:ext>
            </a:extLst>
          </p:cNvPr>
          <p:cNvSpPr/>
          <p:nvPr/>
        </p:nvSpPr>
        <p:spPr>
          <a:xfrm rot="-5400000">
            <a:off x="5853479" y="4223019"/>
            <a:ext cx="608172" cy="0"/>
          </a:xfrm>
          <a:prstGeom prst="line">
            <a:avLst/>
          </a:prstGeom>
          <a:ln w="19050" cap="rnd">
            <a:solidFill>
              <a:srgbClr val="C7D0D8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sp>
        <p:nvSpPr>
          <p:cNvPr id="27" name="AutoShape 24">
            <a:extLst>
              <a:ext uri="{FF2B5EF4-FFF2-40B4-BE49-F238E27FC236}">
                <a16:creationId xmlns:a16="http://schemas.microsoft.com/office/drawing/2014/main" id="{21610E0D-D29E-F3B3-7F2E-90C6E3A78379}"/>
              </a:ext>
            </a:extLst>
          </p:cNvPr>
          <p:cNvSpPr/>
          <p:nvPr/>
        </p:nvSpPr>
        <p:spPr>
          <a:xfrm rot="-5400000">
            <a:off x="11478114" y="4014947"/>
            <a:ext cx="224046" cy="0"/>
          </a:xfrm>
          <a:prstGeom prst="line">
            <a:avLst/>
          </a:prstGeom>
          <a:ln w="19050" cap="rnd">
            <a:solidFill>
              <a:srgbClr val="C7D0D8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pic>
        <p:nvPicPr>
          <p:cNvPr id="28" name="Picture 25">
            <a:extLst>
              <a:ext uri="{FF2B5EF4-FFF2-40B4-BE49-F238E27FC236}">
                <a16:creationId xmlns:a16="http://schemas.microsoft.com/office/drawing/2014/main" id="{A60839B7-9A7D-FD6F-7332-57E3FD6F08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8488" y="5324518"/>
            <a:ext cx="1991025" cy="1993517"/>
          </a:xfrm>
          <a:prstGeom prst="rect">
            <a:avLst/>
          </a:prstGeom>
        </p:spPr>
      </p:pic>
      <p:sp>
        <p:nvSpPr>
          <p:cNvPr id="29" name="AutoShape 26">
            <a:extLst>
              <a:ext uri="{FF2B5EF4-FFF2-40B4-BE49-F238E27FC236}">
                <a16:creationId xmlns:a16="http://schemas.microsoft.com/office/drawing/2014/main" id="{4CA3D1F6-D249-E37E-A1AA-9C1661F1922D}"/>
              </a:ext>
            </a:extLst>
          </p:cNvPr>
          <p:cNvSpPr/>
          <p:nvPr/>
        </p:nvSpPr>
        <p:spPr>
          <a:xfrm rot="-3066893">
            <a:off x="11454140" y="3576255"/>
            <a:ext cx="730697" cy="0"/>
          </a:xfrm>
          <a:prstGeom prst="line">
            <a:avLst/>
          </a:prstGeom>
          <a:ln w="19050" cap="rnd">
            <a:solidFill>
              <a:srgbClr val="C7D0D8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sz="2700"/>
          </a:p>
        </p:txBody>
      </p:sp>
      <p:pic>
        <p:nvPicPr>
          <p:cNvPr id="30" name="Picture 27">
            <a:extLst>
              <a:ext uri="{FF2B5EF4-FFF2-40B4-BE49-F238E27FC236}">
                <a16:creationId xmlns:a16="http://schemas.microsoft.com/office/drawing/2014/main" id="{0005044A-E722-7E57-E03B-549049115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5216" y="4848550"/>
            <a:ext cx="642546" cy="628088"/>
          </a:xfrm>
          <a:prstGeom prst="rect">
            <a:avLst/>
          </a:prstGeom>
        </p:spPr>
      </p:pic>
      <p:sp>
        <p:nvSpPr>
          <p:cNvPr id="32" name="TextBox 29">
            <a:extLst>
              <a:ext uri="{FF2B5EF4-FFF2-40B4-BE49-F238E27FC236}">
                <a16:creationId xmlns:a16="http://schemas.microsoft.com/office/drawing/2014/main" id="{FCC61102-816B-2A88-9872-63D078C3E245}"/>
              </a:ext>
            </a:extLst>
          </p:cNvPr>
          <p:cNvSpPr txBox="1"/>
          <p:nvPr/>
        </p:nvSpPr>
        <p:spPr>
          <a:xfrm>
            <a:off x="10519557" y="5072622"/>
            <a:ext cx="2345459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1371600" rtl="1">
              <a:lnSpc>
                <a:spcPts val="4200"/>
              </a:lnSpc>
            </a:pPr>
            <a:r>
              <a:rPr lang="en-US" sz="3000" spc="3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9</a:t>
            </a:r>
            <a:r>
              <a:rPr lang="ar-SA" sz="3000" spc="3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ر.س</a:t>
            </a:r>
            <a:endParaRPr lang="en-US" sz="3000" spc="3" dirty="0">
              <a:solidFill>
                <a:srgbClr val="FFFFFF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34" name="TextBox 31">
            <a:extLst>
              <a:ext uri="{FF2B5EF4-FFF2-40B4-BE49-F238E27FC236}">
                <a16:creationId xmlns:a16="http://schemas.microsoft.com/office/drawing/2014/main" id="{1948E806-C6CE-302C-9612-4D78795FF4F1}"/>
              </a:ext>
            </a:extLst>
          </p:cNvPr>
          <p:cNvSpPr txBox="1"/>
          <p:nvPr/>
        </p:nvSpPr>
        <p:spPr>
          <a:xfrm>
            <a:off x="5123821" y="5789811"/>
            <a:ext cx="2080599" cy="895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A" sz="1350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يتم التسويق لمنصات التداول المحلية لتمكين العميل من التوجه للاستثمار من خلالها</a:t>
            </a:r>
            <a:endParaRPr lang="en-US" sz="1350" dirty="0">
              <a:solidFill>
                <a:srgbClr val="FFFFFF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0ADB05B5-0E61-80C4-A99D-2539D1107F0E}"/>
              </a:ext>
            </a:extLst>
          </p:cNvPr>
          <p:cNvSpPr txBox="1"/>
          <p:nvPr/>
        </p:nvSpPr>
        <p:spPr>
          <a:xfrm>
            <a:off x="10519557" y="5580322"/>
            <a:ext cx="2448814" cy="1069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680"/>
              </a:lnSpc>
            </a:pPr>
            <a:r>
              <a:rPr lang="ar-SA" sz="1200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رسوم اشتراك تدفع لمرة واحدة في حال رغب العميل الاستفادة من المزايا الإضافية التي تشمل (جميع الأسهم المحلية، </a:t>
            </a:r>
          </a:p>
          <a:p>
            <a:pPr algn="ctr" rtl="1">
              <a:lnSpc>
                <a:spcPts val="1680"/>
              </a:lnSpc>
            </a:pPr>
            <a:r>
              <a:rPr lang="ar-SA" sz="1200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الخليجية، والعالمية، بالإضافة</a:t>
            </a:r>
          </a:p>
          <a:p>
            <a:pPr algn="ctr" rtl="1">
              <a:lnSpc>
                <a:spcPts val="1680"/>
              </a:lnSpc>
            </a:pPr>
            <a:r>
              <a:rPr lang="ar-SA" sz="1200" dirty="0">
                <a:solidFill>
                  <a:srgbClr val="FFFFFF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إلى الصناديق الاستثمارية</a:t>
            </a:r>
            <a:endParaRPr lang="en-US" sz="1200" dirty="0">
              <a:solidFill>
                <a:srgbClr val="FFFFFF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E6E84967-4406-36CE-00A0-541442FF621D}"/>
              </a:ext>
            </a:extLst>
          </p:cNvPr>
          <p:cNvSpPr txBox="1"/>
          <p:nvPr/>
        </p:nvSpPr>
        <p:spPr>
          <a:xfrm>
            <a:off x="12635258" y="2886983"/>
            <a:ext cx="2248965" cy="34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1">
              <a:lnSpc>
                <a:spcPts val="2940"/>
              </a:lnSpc>
            </a:pPr>
            <a:r>
              <a:rPr lang="ar-SA" sz="2400">
                <a:solidFill>
                  <a:srgbClr val="5E17EB"/>
                </a:solidFill>
                <a:latin typeface="DIN Next LT Arabic Medium" panose="020B0503020203050203" pitchFamily="34" charset="-78"/>
                <a:cs typeface="DIN Next LT Arabic Medium" panose="020B0503020203050203" pitchFamily="34" charset="-78"/>
              </a:rPr>
              <a:t>الاشتراكات</a:t>
            </a:r>
            <a:endParaRPr lang="en-US" sz="2400">
              <a:solidFill>
                <a:srgbClr val="5E17EB"/>
              </a:solidFill>
              <a:latin typeface="DIN Next LT Arabic Medium" panose="020B0503020203050203" pitchFamily="34" charset="-78"/>
              <a:cs typeface="DIN Next LT Arabic Medium" panose="020B0503020203050203" pitchFamily="34" charset="-78"/>
            </a:endParaRPr>
          </a:p>
        </p:txBody>
      </p:sp>
      <p:sp>
        <p:nvSpPr>
          <p:cNvPr id="39" name="TextBox 37">
            <a:extLst>
              <a:ext uri="{FF2B5EF4-FFF2-40B4-BE49-F238E27FC236}">
                <a16:creationId xmlns:a16="http://schemas.microsoft.com/office/drawing/2014/main" id="{8233A269-2906-73E1-CFBF-524E700DFBB9}"/>
              </a:ext>
            </a:extLst>
          </p:cNvPr>
          <p:cNvSpPr txBox="1"/>
          <p:nvPr/>
        </p:nvSpPr>
        <p:spPr>
          <a:xfrm>
            <a:off x="2200505" y="2942589"/>
            <a:ext cx="2905550" cy="34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r" defTabSz="914400" rtl="1" eaLnBrk="1" latinLnBrk="0" hangingPunct="1">
              <a:lnSpc>
                <a:spcPts val="2940"/>
              </a:lnSpc>
            </a:pPr>
            <a:r>
              <a:rPr lang="ar-SA" sz="2400" dirty="0">
                <a:solidFill>
                  <a:srgbClr val="583CBD"/>
                </a:solidFill>
                <a:latin typeface="DIN Next LT Arabic Medium" panose="020B0503020203050203" pitchFamily="34" charset="-78"/>
                <a:cs typeface="DIN Next LT Arabic Medium" panose="020B0503020203050203" pitchFamily="34" charset="-78"/>
              </a:rPr>
              <a:t>رسوم الإحالة</a:t>
            </a:r>
            <a:endParaRPr lang="en-US" sz="2400" dirty="0">
              <a:solidFill>
                <a:srgbClr val="583CBD"/>
              </a:solidFill>
              <a:latin typeface="DIN Next LT Arabic Medium" panose="020B0503020203050203" pitchFamily="34" charset="-78"/>
              <a:cs typeface="DIN Next LT Arabic Medium" panose="020B0503020203050203" pitchFamily="34" charset="-78"/>
            </a:endParaRPr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38C03CA4-7BEE-980B-1591-8B7203AAB1F2}"/>
              </a:ext>
            </a:extLst>
          </p:cNvPr>
          <p:cNvSpPr txBox="1"/>
          <p:nvPr/>
        </p:nvSpPr>
        <p:spPr>
          <a:xfrm>
            <a:off x="14097000" y="1745638"/>
            <a:ext cx="2596865" cy="7488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9125" hangingPunct="0">
              <a:lnSpc>
                <a:spcPct val="130000"/>
              </a:lnSpc>
              <a:defRPr/>
            </a:pPr>
            <a:r>
              <a:rPr lang="ar-SA" sz="4200" kern="0" dirty="0">
                <a:solidFill>
                  <a:srgbClr val="121212"/>
                </a:solidFill>
                <a:latin typeface="DIN Next LT Arabic Medium" panose="020B0503020203050203" pitchFamily="34" charset="-78"/>
                <a:cs typeface="DIN Next LT Arabic Medium" panose="020B0503020203050203" pitchFamily="34" charset="-78"/>
              </a:rPr>
              <a:t>مصادر الدخل</a:t>
            </a:r>
          </a:p>
        </p:txBody>
      </p:sp>
      <p:pic>
        <p:nvPicPr>
          <p:cNvPr id="42" name="Picture 41" descr="A picture containing text, transport, clipart, wheel&#10;&#10;Description automatically generated">
            <a:extLst>
              <a:ext uri="{FF2B5EF4-FFF2-40B4-BE49-F238E27FC236}">
                <a16:creationId xmlns:a16="http://schemas.microsoft.com/office/drawing/2014/main" id="{6C70E312-4890-EE80-DD2C-28E7E3C849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52202"/>
            <a:ext cx="3556000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6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42804" y="4708152"/>
            <a:ext cx="1451820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536"/>
              </a:lnSpc>
            </a:pPr>
            <a:r>
              <a:rPr lang="en-US" sz="4200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تجربة</a:t>
            </a:r>
            <a:r>
              <a:rPr lang="en-US" sz="4200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200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المستخدم</a:t>
            </a:r>
            <a:endParaRPr lang="en-US" sz="4200" dirty="0">
              <a:solidFill>
                <a:srgbClr val="3A3838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706E738-528E-5E88-6885-340E192D6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04" y="1181100"/>
            <a:ext cx="4450001" cy="790842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E929EF7F-A19C-98AD-0203-C27BB959C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22" y="1151468"/>
            <a:ext cx="4466566" cy="7937866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E5662B-58AE-32FD-14F5-91624BC7E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478" y="1174567"/>
            <a:ext cx="4466566" cy="79378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42804" y="4708152"/>
            <a:ext cx="1451820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536"/>
              </a:lnSpc>
            </a:pPr>
            <a:r>
              <a:rPr lang="en-US" sz="4200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تجربة</a:t>
            </a:r>
            <a:r>
              <a:rPr lang="en-US" sz="4200" dirty="0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 </a:t>
            </a:r>
            <a:r>
              <a:rPr lang="en-US" sz="4200" dirty="0" err="1">
                <a:solidFill>
                  <a:srgbClr val="3A3838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المستخدم</a:t>
            </a:r>
            <a:endParaRPr lang="en-US" sz="4200" dirty="0">
              <a:solidFill>
                <a:srgbClr val="3A3838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8334C7-2DBB-2C24-9B3D-486FF5F90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04" y="1331020"/>
            <a:ext cx="4450000" cy="7908425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4F8E7A-307F-E96E-1181-DAAABB565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09" y="1331020"/>
            <a:ext cx="4450000" cy="7908425"/>
          </a:xfrm>
          <a:prstGeom prst="rect">
            <a:avLst/>
          </a:prstGeom>
        </p:spPr>
      </p:pic>
      <p:pic>
        <p:nvPicPr>
          <p:cNvPr id="22" name="Picture 21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87901552-3239-5FCC-6DE9-9E62CC6A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606" y="1335990"/>
            <a:ext cx="4450000" cy="790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275</Words>
  <Application>Microsoft Macintosh PowerPoint</Application>
  <PresentationFormat>Custom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DIN Next LT Arabic</vt:lpstr>
      <vt:lpstr>Calibri</vt:lpstr>
      <vt:lpstr>DIN Next LT Arabic Medium</vt:lpstr>
      <vt:lpstr>Inter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قالب العرض التقديمي للمشروع.pptx</dc:title>
  <cp:lastModifiedBy>MOHAMMED ABDULSALAM MOHAMMED ALQAHTANI</cp:lastModifiedBy>
  <cp:revision>2</cp:revision>
  <dcterms:created xsi:type="dcterms:W3CDTF">2006-08-16T00:00:00Z</dcterms:created>
  <dcterms:modified xsi:type="dcterms:W3CDTF">2023-03-18T12:46:36Z</dcterms:modified>
  <dc:identifier>DAFdiIlmZ_s</dc:identifier>
</cp:coreProperties>
</file>